
<file path=[Content_Types].xml><?xml version="1.0" encoding="utf-8"?>
<Types xmlns="http://schemas.openxmlformats.org/package/2006/content-types">
  <Default Extension="jpeg" ContentType="image/jpe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66" r:id="rId4"/>
    <p:sldId id="267" r:id="rId5"/>
    <p:sldId id="294" r:id="rId6"/>
    <p:sldId id="326" r:id="rId7"/>
    <p:sldId id="271" r:id="rId9"/>
    <p:sldId id="327" r:id="rId10"/>
    <p:sldId id="261" r:id="rId11"/>
    <p:sldId id="291" r:id="rId12"/>
    <p:sldId id="307" r:id="rId13"/>
    <p:sldId id="298" r:id="rId14"/>
    <p:sldId id="299" r:id="rId15"/>
    <p:sldId id="300" r:id="rId16"/>
    <p:sldId id="302" r:id="rId17"/>
    <p:sldId id="301" r:id="rId18"/>
    <p:sldId id="303" r:id="rId19"/>
    <p:sldId id="305" r:id="rId20"/>
    <p:sldId id="304" r:id="rId21"/>
    <p:sldId id="295" r:id="rId22"/>
    <p:sldId id="306" r:id="rId23"/>
    <p:sldId id="322" r:id="rId24"/>
    <p:sldId id="26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EEB"/>
    <a:srgbClr val="D70000"/>
    <a:srgbClr val="735A40"/>
    <a:srgbClr val="F9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25" autoAdjust="0"/>
    <p:restoredTop sz="94374" autoAdjust="0"/>
  </p:normalViewPr>
  <p:slideViewPr>
    <p:cSldViewPr snapToGrid="0" showGuides="1">
      <p:cViewPr>
        <p:scale>
          <a:sx n="66" d="100"/>
          <a:sy n="66" d="100"/>
        </p:scale>
        <p:origin x="48" y="1026"/>
      </p:cViewPr>
      <p:guideLst>
        <p:guide orient="horz" pos="264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60847-95EA-46C3-B9CE-5E48E431DB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2B26D-3392-49BE-AB41-EF897113F97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02B26D-3392-49BE-AB41-EF897113F97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02B26D-3392-49BE-AB41-EF897113F97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02B26D-3392-49BE-AB41-EF897113F9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02B26D-3392-49BE-AB41-EF897113F97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2B26D-3392-49BE-AB41-EF897113F9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66" name="图片 65"/>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0" r="100000">
                        <a14:foregroundMark x1="68312" y1="67273" x2="26407" y2="77403"/>
                        <a14:foregroundMark x1="15411" y1="67403" x2="15411" y2="67403"/>
                        <a14:foregroundMark x1="3377" y1="68182" x2="26320" y2="97013"/>
                        <a14:foregroundMark x1="52987" y1="95714" x2="32035" y2="95325"/>
                        <a14:foregroundMark x1="63810" y1="80390" x2="84416" y2="94286"/>
                        <a14:foregroundMark x1="4329" y1="89351" x2="17662" y2="90390"/>
                        <a14:backgroundMark x1="10216" y1="35714" x2="85628" y2="38442"/>
                        <a14:backgroundMark x1="9004" y1="49091" x2="82684" y2="46104"/>
                        <a14:backgroundMark x1="5628" y1="57273" x2="16450" y2="54545"/>
                      </a14:backgroundRemoval>
                    </a14:imgEffect>
                  </a14:imgLayer>
                </a14:imgProps>
              </a:ext>
              <a:ext uri="{28A0092B-C50C-407E-A947-70E740481C1C}">
                <a14:useLocalDpi xmlns:a14="http://schemas.microsoft.com/office/drawing/2010/main" val="0"/>
              </a:ext>
            </a:extLst>
          </a:blip>
          <a:srcRect b="14904"/>
          <a:stretch>
            <a:fillRect/>
          </a:stretch>
        </p:blipFill>
        <p:spPr>
          <a:xfrm>
            <a:off x="0" y="0"/>
            <a:ext cx="12192000" cy="6916615"/>
          </a:xfrm>
          <a:prstGeom prst="rect">
            <a:avLst/>
          </a:prstGeom>
          <a:solidFill>
            <a:srgbClr val="349EEB"/>
          </a:solidFill>
        </p:spPr>
      </p:pic>
      <p:sp>
        <p:nvSpPr>
          <p:cNvPr id="3" name="标题 1"/>
          <p:cNvSpPr>
            <a:spLocks noGrp="1"/>
          </p:cNvSpPr>
          <p:nvPr>
            <p:ph type="title" hasCustomPrompt="1"/>
          </p:nvPr>
        </p:nvSpPr>
        <p:spPr>
          <a:xfrm>
            <a:off x="352375" y="1869950"/>
            <a:ext cx="6543891" cy="1325563"/>
          </a:xfrm>
        </p:spPr>
        <p:txBody>
          <a:bodyPr/>
          <a:lstStyle>
            <a:lvl1pPr>
              <a:defRPr sz="3200" b="1">
                <a:solidFill>
                  <a:schemeClr val="bg1"/>
                </a:solidFill>
                <a:effectLst>
                  <a:outerShdw blurRad="50800" dist="38100" dir="5400000" algn="t" rotWithShape="0">
                    <a:prstClr val="black">
                      <a:alpha val="40000"/>
                    </a:prstClr>
                  </a:outerShdw>
                </a:effectLst>
              </a:defRPr>
            </a:lvl1pPr>
          </a:lstStyle>
          <a:p>
            <a:pPr defTabSz="914400"/>
            <a:r>
              <a:rPr lang="zh-CN" altLang="en-US" sz="3200" dirty="0">
                <a:latin typeface="微软雅黑" panose="020B0503020204020204" pitchFamily="34" charset="-122"/>
                <a:ea typeface="微软雅黑" panose="020B0503020204020204" pitchFamily="34" charset="-122"/>
              </a:rPr>
              <a:t>赛尔网络有限公司介绍</a:t>
            </a:r>
            <a:r>
              <a:rPr lang="zh-CN" altLang="en-US" sz="2000" dirty="0">
                <a:latin typeface="微软雅黑" panose="020B0503020204020204" pitchFamily="34" charset="-122"/>
                <a:ea typeface="微软雅黑" panose="020B0503020204020204" pitchFamily="34" charset="-122"/>
              </a:rPr>
              <a:t>（汇编版</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5" name="组合 3"/>
          <p:cNvGrpSpPr/>
          <p:nvPr userDrawn="1"/>
        </p:nvGrpSpPr>
        <p:grpSpPr>
          <a:xfrm>
            <a:off x="352375" y="291168"/>
            <a:ext cx="1701811" cy="501311"/>
            <a:chOff x="386701" y="3265720"/>
            <a:chExt cx="1109008" cy="326686"/>
          </a:xfrm>
          <a:solidFill>
            <a:schemeClr val="bg1"/>
          </a:solidFill>
        </p:grpSpPr>
        <p:sp>
          <p:nvSpPr>
            <p:cNvPr id="6" name="Freeform 51"/>
            <p:cNvSpPr>
              <a:spLocks noEditPoints="1"/>
            </p:cNvSpPr>
            <p:nvPr/>
          </p:nvSpPr>
          <p:spPr bwMode="auto">
            <a:xfrm>
              <a:off x="1036549" y="3495330"/>
              <a:ext cx="88715" cy="63539"/>
            </a:xfrm>
            <a:custGeom>
              <a:avLst/>
              <a:gdLst>
                <a:gd name="T0" fmla="*/ 0 w 119"/>
                <a:gd name="T1" fmla="*/ 84 h 84"/>
                <a:gd name="T2" fmla="*/ 0 w 119"/>
                <a:gd name="T3" fmla="*/ 0 h 84"/>
                <a:gd name="T4" fmla="*/ 64 w 119"/>
                <a:gd name="T5" fmla="*/ 0 h 84"/>
                <a:gd name="T6" fmla="*/ 86 w 119"/>
                <a:gd name="T7" fmla="*/ 1 h 84"/>
                <a:gd name="T8" fmla="*/ 101 w 119"/>
                <a:gd name="T9" fmla="*/ 4 h 84"/>
                <a:gd name="T10" fmla="*/ 111 w 119"/>
                <a:gd name="T11" fmla="*/ 9 h 84"/>
                <a:gd name="T12" fmla="*/ 117 w 119"/>
                <a:gd name="T13" fmla="*/ 15 h 84"/>
                <a:gd name="T14" fmla="*/ 119 w 119"/>
                <a:gd name="T15" fmla="*/ 24 h 84"/>
                <a:gd name="T16" fmla="*/ 117 w 119"/>
                <a:gd name="T17" fmla="*/ 35 h 84"/>
                <a:gd name="T18" fmla="*/ 104 w 119"/>
                <a:gd name="T19" fmla="*/ 44 h 84"/>
                <a:gd name="T20" fmla="*/ 115 w 119"/>
                <a:gd name="T21" fmla="*/ 51 h 84"/>
                <a:gd name="T22" fmla="*/ 119 w 119"/>
                <a:gd name="T23" fmla="*/ 64 h 84"/>
                <a:gd name="T24" fmla="*/ 119 w 119"/>
                <a:gd name="T25" fmla="*/ 84 h 84"/>
                <a:gd name="T26" fmla="*/ 85 w 119"/>
                <a:gd name="T27" fmla="*/ 84 h 84"/>
                <a:gd name="T28" fmla="*/ 85 w 119"/>
                <a:gd name="T29" fmla="*/ 66 h 84"/>
                <a:gd name="T30" fmla="*/ 83 w 119"/>
                <a:gd name="T31" fmla="*/ 59 h 84"/>
                <a:gd name="T32" fmla="*/ 77 w 119"/>
                <a:gd name="T33" fmla="*/ 56 h 84"/>
                <a:gd name="T34" fmla="*/ 58 w 119"/>
                <a:gd name="T35" fmla="*/ 55 h 84"/>
                <a:gd name="T36" fmla="*/ 25 w 119"/>
                <a:gd name="T37" fmla="*/ 55 h 84"/>
                <a:gd name="T38" fmla="*/ 25 w 119"/>
                <a:gd name="T39" fmla="*/ 84 h 84"/>
                <a:gd name="T40" fmla="*/ 0 w 119"/>
                <a:gd name="T41" fmla="*/ 84 h 84"/>
                <a:gd name="T42" fmla="*/ 25 w 119"/>
                <a:gd name="T43" fmla="*/ 36 h 84"/>
                <a:gd name="T44" fmla="*/ 68 w 119"/>
                <a:gd name="T45" fmla="*/ 36 h 84"/>
                <a:gd name="T46" fmla="*/ 82 w 119"/>
                <a:gd name="T47" fmla="*/ 34 h 84"/>
                <a:gd name="T48" fmla="*/ 86 w 119"/>
                <a:gd name="T49" fmla="*/ 28 h 84"/>
                <a:gd name="T50" fmla="*/ 82 w 119"/>
                <a:gd name="T51" fmla="*/ 22 h 84"/>
                <a:gd name="T52" fmla="*/ 69 w 119"/>
                <a:gd name="T53" fmla="*/ 20 h 84"/>
                <a:gd name="T54" fmla="*/ 25 w 119"/>
                <a:gd name="T55" fmla="*/ 20 h 84"/>
                <a:gd name="T56" fmla="*/ 25 w 119"/>
                <a:gd name="T57"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9" h="84">
                  <a:moveTo>
                    <a:pt x="0" y="84"/>
                  </a:moveTo>
                  <a:cubicBezTo>
                    <a:pt x="0" y="0"/>
                    <a:pt x="0" y="0"/>
                    <a:pt x="0" y="0"/>
                  </a:cubicBezTo>
                  <a:cubicBezTo>
                    <a:pt x="64" y="0"/>
                    <a:pt x="64" y="0"/>
                    <a:pt x="64" y="0"/>
                  </a:cubicBezTo>
                  <a:cubicBezTo>
                    <a:pt x="73" y="0"/>
                    <a:pt x="80" y="1"/>
                    <a:pt x="86" y="1"/>
                  </a:cubicBezTo>
                  <a:cubicBezTo>
                    <a:pt x="92" y="2"/>
                    <a:pt x="97" y="3"/>
                    <a:pt x="101" y="4"/>
                  </a:cubicBezTo>
                  <a:cubicBezTo>
                    <a:pt x="105" y="5"/>
                    <a:pt x="108" y="7"/>
                    <a:pt x="111" y="9"/>
                  </a:cubicBezTo>
                  <a:cubicBezTo>
                    <a:pt x="114" y="11"/>
                    <a:pt x="116" y="13"/>
                    <a:pt x="117" y="15"/>
                  </a:cubicBezTo>
                  <a:cubicBezTo>
                    <a:pt x="118" y="18"/>
                    <a:pt x="119" y="20"/>
                    <a:pt x="119" y="24"/>
                  </a:cubicBezTo>
                  <a:cubicBezTo>
                    <a:pt x="119" y="28"/>
                    <a:pt x="119" y="32"/>
                    <a:pt x="117" y="35"/>
                  </a:cubicBezTo>
                  <a:cubicBezTo>
                    <a:pt x="115" y="38"/>
                    <a:pt x="108" y="44"/>
                    <a:pt x="104" y="44"/>
                  </a:cubicBezTo>
                  <a:cubicBezTo>
                    <a:pt x="112" y="46"/>
                    <a:pt x="112" y="48"/>
                    <a:pt x="115" y="51"/>
                  </a:cubicBezTo>
                  <a:cubicBezTo>
                    <a:pt x="118" y="54"/>
                    <a:pt x="119" y="58"/>
                    <a:pt x="119" y="64"/>
                  </a:cubicBezTo>
                  <a:cubicBezTo>
                    <a:pt x="119" y="84"/>
                    <a:pt x="119" y="84"/>
                    <a:pt x="119" y="84"/>
                  </a:cubicBezTo>
                  <a:cubicBezTo>
                    <a:pt x="85" y="84"/>
                    <a:pt x="85" y="84"/>
                    <a:pt x="85" y="84"/>
                  </a:cubicBezTo>
                  <a:cubicBezTo>
                    <a:pt x="85" y="84"/>
                    <a:pt x="85" y="66"/>
                    <a:pt x="85" y="66"/>
                  </a:cubicBezTo>
                  <a:cubicBezTo>
                    <a:pt x="85" y="63"/>
                    <a:pt x="84" y="61"/>
                    <a:pt x="83" y="59"/>
                  </a:cubicBezTo>
                  <a:cubicBezTo>
                    <a:pt x="81" y="58"/>
                    <a:pt x="79" y="57"/>
                    <a:pt x="77" y="56"/>
                  </a:cubicBezTo>
                  <a:cubicBezTo>
                    <a:pt x="74" y="55"/>
                    <a:pt x="64" y="55"/>
                    <a:pt x="58" y="55"/>
                  </a:cubicBezTo>
                  <a:cubicBezTo>
                    <a:pt x="25" y="55"/>
                    <a:pt x="25" y="55"/>
                    <a:pt x="25" y="55"/>
                  </a:cubicBezTo>
                  <a:cubicBezTo>
                    <a:pt x="25" y="84"/>
                    <a:pt x="25" y="84"/>
                    <a:pt x="25" y="84"/>
                  </a:cubicBezTo>
                  <a:lnTo>
                    <a:pt x="0" y="84"/>
                  </a:lnTo>
                  <a:close/>
                  <a:moveTo>
                    <a:pt x="25" y="36"/>
                  </a:moveTo>
                  <a:cubicBezTo>
                    <a:pt x="68" y="36"/>
                    <a:pt x="68" y="36"/>
                    <a:pt x="68" y="36"/>
                  </a:cubicBezTo>
                  <a:cubicBezTo>
                    <a:pt x="75" y="36"/>
                    <a:pt x="79" y="36"/>
                    <a:pt x="82" y="34"/>
                  </a:cubicBezTo>
                  <a:cubicBezTo>
                    <a:pt x="85" y="33"/>
                    <a:pt x="86" y="31"/>
                    <a:pt x="86" y="28"/>
                  </a:cubicBezTo>
                  <a:cubicBezTo>
                    <a:pt x="86" y="26"/>
                    <a:pt x="85" y="24"/>
                    <a:pt x="82" y="22"/>
                  </a:cubicBezTo>
                  <a:cubicBezTo>
                    <a:pt x="80" y="21"/>
                    <a:pt x="75" y="20"/>
                    <a:pt x="69" y="20"/>
                  </a:cubicBezTo>
                  <a:cubicBezTo>
                    <a:pt x="25" y="20"/>
                    <a:pt x="25" y="20"/>
                    <a:pt x="25" y="20"/>
                  </a:cubicBezTo>
                  <a:lnTo>
                    <a:pt x="25" y="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 name="Freeform 52"/>
            <p:cNvSpPr/>
            <p:nvPr/>
          </p:nvSpPr>
          <p:spPr bwMode="auto">
            <a:xfrm>
              <a:off x="1160030" y="3496529"/>
              <a:ext cx="94709" cy="59943"/>
            </a:xfrm>
            <a:custGeom>
              <a:avLst/>
              <a:gdLst>
                <a:gd name="T0" fmla="*/ 0 w 79"/>
                <a:gd name="T1" fmla="*/ 50 h 50"/>
                <a:gd name="T2" fmla="*/ 0 w 79"/>
                <a:gd name="T3" fmla="*/ 0 h 50"/>
                <a:gd name="T4" fmla="*/ 21 w 79"/>
                <a:gd name="T5" fmla="*/ 0 h 50"/>
                <a:gd name="T6" fmla="*/ 63 w 79"/>
                <a:gd name="T7" fmla="*/ 33 h 50"/>
                <a:gd name="T8" fmla="*/ 63 w 79"/>
                <a:gd name="T9" fmla="*/ 0 h 50"/>
                <a:gd name="T10" fmla="*/ 79 w 79"/>
                <a:gd name="T11" fmla="*/ 0 h 50"/>
                <a:gd name="T12" fmla="*/ 79 w 79"/>
                <a:gd name="T13" fmla="*/ 50 h 50"/>
                <a:gd name="T14" fmla="*/ 59 w 79"/>
                <a:gd name="T15" fmla="*/ 50 h 50"/>
                <a:gd name="T16" fmla="*/ 18 w 79"/>
                <a:gd name="T17" fmla="*/ 19 h 50"/>
                <a:gd name="T18" fmla="*/ 18 w 79"/>
                <a:gd name="T19" fmla="*/ 50 h 50"/>
                <a:gd name="T20" fmla="*/ 0 w 79"/>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0">
                  <a:moveTo>
                    <a:pt x="0" y="50"/>
                  </a:moveTo>
                  <a:lnTo>
                    <a:pt x="0" y="0"/>
                  </a:lnTo>
                  <a:lnTo>
                    <a:pt x="21" y="0"/>
                  </a:lnTo>
                  <a:lnTo>
                    <a:pt x="63" y="33"/>
                  </a:lnTo>
                  <a:lnTo>
                    <a:pt x="63" y="0"/>
                  </a:lnTo>
                  <a:lnTo>
                    <a:pt x="79" y="0"/>
                  </a:lnTo>
                  <a:lnTo>
                    <a:pt x="79" y="50"/>
                  </a:lnTo>
                  <a:lnTo>
                    <a:pt x="59" y="50"/>
                  </a:lnTo>
                  <a:lnTo>
                    <a:pt x="18" y="19"/>
                  </a:lnTo>
                  <a:lnTo>
                    <a:pt x="18" y="50"/>
                  </a:lnTo>
                  <a:lnTo>
                    <a:pt x="0" y="5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8" name="Freeform 53"/>
            <p:cNvSpPr/>
            <p:nvPr/>
          </p:nvSpPr>
          <p:spPr bwMode="auto">
            <a:xfrm>
              <a:off x="922658" y="3495330"/>
              <a:ext cx="79124" cy="63539"/>
            </a:xfrm>
            <a:custGeom>
              <a:avLst/>
              <a:gdLst>
                <a:gd name="T0" fmla="*/ 0 w 66"/>
                <a:gd name="T1" fmla="*/ 53 h 53"/>
                <a:gd name="T2" fmla="*/ 0 w 66"/>
                <a:gd name="T3" fmla="*/ 0 h 53"/>
                <a:gd name="T4" fmla="*/ 66 w 66"/>
                <a:gd name="T5" fmla="*/ 0 h 53"/>
                <a:gd name="T6" fmla="*/ 66 w 66"/>
                <a:gd name="T7" fmla="*/ 12 h 53"/>
                <a:gd name="T8" fmla="*/ 16 w 66"/>
                <a:gd name="T9" fmla="*/ 12 h 53"/>
                <a:gd name="T10" fmla="*/ 16 w 66"/>
                <a:gd name="T11" fmla="*/ 20 h 53"/>
                <a:gd name="T12" fmla="*/ 66 w 66"/>
                <a:gd name="T13" fmla="*/ 20 h 53"/>
                <a:gd name="T14" fmla="*/ 66 w 66"/>
                <a:gd name="T15" fmla="*/ 32 h 53"/>
                <a:gd name="T16" fmla="*/ 16 w 66"/>
                <a:gd name="T17" fmla="*/ 32 h 53"/>
                <a:gd name="T18" fmla="*/ 16 w 66"/>
                <a:gd name="T19" fmla="*/ 40 h 53"/>
                <a:gd name="T20" fmla="*/ 66 w 66"/>
                <a:gd name="T21" fmla="*/ 40 h 53"/>
                <a:gd name="T22" fmla="*/ 66 w 66"/>
                <a:gd name="T23" fmla="*/ 53 h 53"/>
                <a:gd name="T24" fmla="*/ 0 w 6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3">
                  <a:moveTo>
                    <a:pt x="0" y="53"/>
                  </a:moveTo>
                  <a:lnTo>
                    <a:pt x="0" y="0"/>
                  </a:lnTo>
                  <a:lnTo>
                    <a:pt x="66" y="0"/>
                  </a:lnTo>
                  <a:lnTo>
                    <a:pt x="66" y="12"/>
                  </a:lnTo>
                  <a:lnTo>
                    <a:pt x="16" y="12"/>
                  </a:lnTo>
                  <a:lnTo>
                    <a:pt x="16" y="20"/>
                  </a:lnTo>
                  <a:lnTo>
                    <a:pt x="66" y="20"/>
                  </a:lnTo>
                  <a:lnTo>
                    <a:pt x="66" y="32"/>
                  </a:lnTo>
                  <a:lnTo>
                    <a:pt x="16" y="32"/>
                  </a:lnTo>
                  <a:lnTo>
                    <a:pt x="16" y="40"/>
                  </a:lnTo>
                  <a:lnTo>
                    <a:pt x="66" y="40"/>
                  </a:lnTo>
                  <a:lnTo>
                    <a:pt x="66" y="53"/>
                  </a:lnTo>
                  <a:lnTo>
                    <a:pt x="0" y="5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9" name="Freeform 54"/>
            <p:cNvSpPr/>
            <p:nvPr/>
          </p:nvSpPr>
          <p:spPr bwMode="auto">
            <a:xfrm>
              <a:off x="1290705" y="3495330"/>
              <a:ext cx="80323" cy="63539"/>
            </a:xfrm>
            <a:custGeom>
              <a:avLst/>
              <a:gdLst>
                <a:gd name="T0" fmla="*/ 0 w 67"/>
                <a:gd name="T1" fmla="*/ 53 h 53"/>
                <a:gd name="T2" fmla="*/ 0 w 67"/>
                <a:gd name="T3" fmla="*/ 0 h 53"/>
                <a:gd name="T4" fmla="*/ 67 w 67"/>
                <a:gd name="T5" fmla="*/ 0 h 53"/>
                <a:gd name="T6" fmla="*/ 67 w 67"/>
                <a:gd name="T7" fmla="*/ 12 h 53"/>
                <a:gd name="T8" fmla="*/ 17 w 67"/>
                <a:gd name="T9" fmla="*/ 12 h 53"/>
                <a:gd name="T10" fmla="*/ 17 w 67"/>
                <a:gd name="T11" fmla="*/ 20 h 53"/>
                <a:gd name="T12" fmla="*/ 67 w 67"/>
                <a:gd name="T13" fmla="*/ 20 h 53"/>
                <a:gd name="T14" fmla="*/ 67 w 67"/>
                <a:gd name="T15" fmla="*/ 32 h 53"/>
                <a:gd name="T16" fmla="*/ 17 w 67"/>
                <a:gd name="T17" fmla="*/ 32 h 53"/>
                <a:gd name="T18" fmla="*/ 17 w 67"/>
                <a:gd name="T19" fmla="*/ 40 h 53"/>
                <a:gd name="T20" fmla="*/ 67 w 67"/>
                <a:gd name="T21" fmla="*/ 40 h 53"/>
                <a:gd name="T22" fmla="*/ 67 w 67"/>
                <a:gd name="T23" fmla="*/ 53 h 53"/>
                <a:gd name="T24" fmla="*/ 0 w 67"/>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3">
                  <a:moveTo>
                    <a:pt x="0" y="53"/>
                  </a:moveTo>
                  <a:lnTo>
                    <a:pt x="0" y="0"/>
                  </a:lnTo>
                  <a:lnTo>
                    <a:pt x="67" y="0"/>
                  </a:lnTo>
                  <a:lnTo>
                    <a:pt x="67" y="12"/>
                  </a:lnTo>
                  <a:lnTo>
                    <a:pt x="17" y="12"/>
                  </a:lnTo>
                  <a:lnTo>
                    <a:pt x="17" y="20"/>
                  </a:lnTo>
                  <a:lnTo>
                    <a:pt x="67" y="20"/>
                  </a:lnTo>
                  <a:lnTo>
                    <a:pt x="67" y="32"/>
                  </a:lnTo>
                  <a:lnTo>
                    <a:pt x="17" y="32"/>
                  </a:lnTo>
                  <a:lnTo>
                    <a:pt x="17" y="40"/>
                  </a:lnTo>
                  <a:lnTo>
                    <a:pt x="67" y="40"/>
                  </a:lnTo>
                  <a:lnTo>
                    <a:pt x="67" y="53"/>
                  </a:lnTo>
                  <a:lnTo>
                    <a:pt x="0" y="5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0" name="Freeform 55"/>
            <p:cNvSpPr/>
            <p:nvPr/>
          </p:nvSpPr>
          <p:spPr bwMode="auto">
            <a:xfrm>
              <a:off x="789585" y="3492932"/>
              <a:ext cx="99505" cy="67136"/>
            </a:xfrm>
            <a:custGeom>
              <a:avLst/>
              <a:gdLst>
                <a:gd name="T0" fmla="*/ 131 w 132"/>
                <a:gd name="T1" fmla="*/ 35 h 90"/>
                <a:gd name="T2" fmla="*/ 67 w 132"/>
                <a:gd name="T3" fmla="*/ 0 h 90"/>
                <a:gd name="T4" fmla="*/ 0 w 132"/>
                <a:gd name="T5" fmla="*/ 45 h 90"/>
                <a:gd name="T6" fmla="*/ 67 w 132"/>
                <a:gd name="T7" fmla="*/ 90 h 90"/>
                <a:gd name="T8" fmla="*/ 132 w 132"/>
                <a:gd name="T9" fmla="*/ 54 h 90"/>
                <a:gd name="T10" fmla="*/ 92 w 132"/>
                <a:gd name="T11" fmla="*/ 54 h 90"/>
                <a:gd name="T12" fmla="*/ 64 w 132"/>
                <a:gd name="T13" fmla="*/ 69 h 90"/>
                <a:gd name="T14" fmla="*/ 34 w 132"/>
                <a:gd name="T15" fmla="*/ 45 h 90"/>
                <a:gd name="T16" fmla="*/ 64 w 132"/>
                <a:gd name="T17" fmla="*/ 21 h 90"/>
                <a:gd name="T18" fmla="*/ 91 w 132"/>
                <a:gd name="T19" fmla="*/ 35 h 90"/>
                <a:gd name="T20" fmla="*/ 131 w 132"/>
                <a:gd name="T21"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90">
                  <a:moveTo>
                    <a:pt x="131" y="35"/>
                  </a:moveTo>
                  <a:cubicBezTo>
                    <a:pt x="124" y="15"/>
                    <a:pt x="98" y="0"/>
                    <a:pt x="67" y="0"/>
                  </a:cubicBezTo>
                  <a:cubicBezTo>
                    <a:pt x="30" y="0"/>
                    <a:pt x="0" y="20"/>
                    <a:pt x="0" y="45"/>
                  </a:cubicBezTo>
                  <a:cubicBezTo>
                    <a:pt x="0" y="70"/>
                    <a:pt x="30" y="90"/>
                    <a:pt x="67" y="90"/>
                  </a:cubicBezTo>
                  <a:cubicBezTo>
                    <a:pt x="99" y="90"/>
                    <a:pt x="126" y="75"/>
                    <a:pt x="132" y="54"/>
                  </a:cubicBezTo>
                  <a:cubicBezTo>
                    <a:pt x="92" y="54"/>
                    <a:pt x="92" y="54"/>
                    <a:pt x="92" y="54"/>
                  </a:cubicBezTo>
                  <a:cubicBezTo>
                    <a:pt x="87" y="63"/>
                    <a:pt x="76" y="69"/>
                    <a:pt x="64" y="69"/>
                  </a:cubicBezTo>
                  <a:cubicBezTo>
                    <a:pt x="47" y="69"/>
                    <a:pt x="34" y="58"/>
                    <a:pt x="34" y="45"/>
                  </a:cubicBezTo>
                  <a:cubicBezTo>
                    <a:pt x="34" y="32"/>
                    <a:pt x="47" y="21"/>
                    <a:pt x="64" y="21"/>
                  </a:cubicBezTo>
                  <a:cubicBezTo>
                    <a:pt x="76" y="21"/>
                    <a:pt x="86" y="27"/>
                    <a:pt x="91" y="35"/>
                  </a:cubicBezTo>
                  <a:lnTo>
                    <a:pt x="131" y="3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1" name="Freeform 56"/>
            <p:cNvSpPr/>
            <p:nvPr/>
          </p:nvSpPr>
          <p:spPr bwMode="auto">
            <a:xfrm>
              <a:off x="1405795" y="3495330"/>
              <a:ext cx="89914" cy="63539"/>
            </a:xfrm>
            <a:custGeom>
              <a:avLst/>
              <a:gdLst>
                <a:gd name="T0" fmla="*/ 0 w 75"/>
                <a:gd name="T1" fmla="*/ 0 h 53"/>
                <a:gd name="T2" fmla="*/ 75 w 75"/>
                <a:gd name="T3" fmla="*/ 0 h 53"/>
                <a:gd name="T4" fmla="*/ 75 w 75"/>
                <a:gd name="T5" fmla="*/ 14 h 53"/>
                <a:gd name="T6" fmla="*/ 47 w 75"/>
                <a:gd name="T7" fmla="*/ 14 h 53"/>
                <a:gd name="T8" fmla="*/ 47 w 75"/>
                <a:gd name="T9" fmla="*/ 53 h 53"/>
                <a:gd name="T10" fmla="*/ 31 w 75"/>
                <a:gd name="T11" fmla="*/ 53 h 53"/>
                <a:gd name="T12" fmla="*/ 31 w 75"/>
                <a:gd name="T13" fmla="*/ 14 h 53"/>
                <a:gd name="T14" fmla="*/ 0 w 75"/>
                <a:gd name="T15" fmla="*/ 14 h 53"/>
                <a:gd name="T16" fmla="*/ 0 w 75"/>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3">
                  <a:moveTo>
                    <a:pt x="0" y="0"/>
                  </a:moveTo>
                  <a:lnTo>
                    <a:pt x="75" y="0"/>
                  </a:lnTo>
                  <a:lnTo>
                    <a:pt x="75" y="14"/>
                  </a:lnTo>
                  <a:lnTo>
                    <a:pt x="47" y="14"/>
                  </a:lnTo>
                  <a:lnTo>
                    <a:pt x="47" y="53"/>
                  </a:lnTo>
                  <a:lnTo>
                    <a:pt x="31" y="53"/>
                  </a:lnTo>
                  <a:lnTo>
                    <a:pt x="31" y="14"/>
                  </a:lnTo>
                  <a:lnTo>
                    <a:pt x="0" y="14"/>
                  </a:lnTo>
                  <a:lnTo>
                    <a:pt x="0" y="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2" name="Freeform 57"/>
            <p:cNvSpPr>
              <a:spLocks noEditPoints="1"/>
            </p:cNvSpPr>
            <p:nvPr/>
          </p:nvSpPr>
          <p:spPr bwMode="auto">
            <a:xfrm>
              <a:off x="789585" y="3305911"/>
              <a:ext cx="164243" cy="172635"/>
            </a:xfrm>
            <a:custGeom>
              <a:avLst/>
              <a:gdLst>
                <a:gd name="T0" fmla="*/ 4 w 219"/>
                <a:gd name="T1" fmla="*/ 123 h 230"/>
                <a:gd name="T2" fmla="*/ 68 w 219"/>
                <a:gd name="T3" fmla="*/ 103 h 230"/>
                <a:gd name="T4" fmla="*/ 38 w 219"/>
                <a:gd name="T5" fmla="*/ 94 h 230"/>
                <a:gd name="T6" fmla="*/ 68 w 219"/>
                <a:gd name="T7" fmla="*/ 79 h 230"/>
                <a:gd name="T8" fmla="*/ 38 w 219"/>
                <a:gd name="T9" fmla="*/ 71 h 230"/>
                <a:gd name="T10" fmla="*/ 68 w 219"/>
                <a:gd name="T11" fmla="*/ 55 h 230"/>
                <a:gd name="T12" fmla="*/ 33 w 219"/>
                <a:gd name="T13" fmla="*/ 47 h 230"/>
                <a:gd name="T14" fmla="*/ 6 w 219"/>
                <a:gd name="T15" fmla="*/ 68 h 230"/>
                <a:gd name="T16" fmla="*/ 98 w 219"/>
                <a:gd name="T17" fmla="*/ 25 h 230"/>
                <a:gd name="T18" fmla="*/ 108 w 219"/>
                <a:gd name="T19" fmla="*/ 0 h 230"/>
                <a:gd name="T20" fmla="*/ 124 w 219"/>
                <a:gd name="T21" fmla="*/ 25 h 230"/>
                <a:gd name="T22" fmla="*/ 213 w 219"/>
                <a:gd name="T23" fmla="*/ 69 h 230"/>
                <a:gd name="T24" fmla="*/ 186 w 219"/>
                <a:gd name="T25" fmla="*/ 47 h 230"/>
                <a:gd name="T26" fmla="*/ 152 w 219"/>
                <a:gd name="T27" fmla="*/ 55 h 230"/>
                <a:gd name="T28" fmla="*/ 181 w 219"/>
                <a:gd name="T29" fmla="*/ 71 h 230"/>
                <a:gd name="T30" fmla="*/ 152 w 219"/>
                <a:gd name="T31" fmla="*/ 79 h 230"/>
                <a:gd name="T32" fmla="*/ 181 w 219"/>
                <a:gd name="T33" fmla="*/ 94 h 230"/>
                <a:gd name="T34" fmla="*/ 152 w 219"/>
                <a:gd name="T35" fmla="*/ 103 h 230"/>
                <a:gd name="T36" fmla="*/ 215 w 219"/>
                <a:gd name="T37" fmla="*/ 123 h 230"/>
                <a:gd name="T38" fmla="*/ 193 w 219"/>
                <a:gd name="T39" fmla="*/ 134 h 230"/>
                <a:gd name="T40" fmla="*/ 209 w 219"/>
                <a:gd name="T41" fmla="*/ 169 h 230"/>
                <a:gd name="T42" fmla="*/ 176 w 219"/>
                <a:gd name="T43" fmla="*/ 154 h 230"/>
                <a:gd name="T44" fmla="*/ 159 w 219"/>
                <a:gd name="T45" fmla="*/ 191 h 230"/>
                <a:gd name="T46" fmla="*/ 200 w 219"/>
                <a:gd name="T47" fmla="*/ 230 h 230"/>
                <a:gd name="T48" fmla="*/ 111 w 219"/>
                <a:gd name="T49" fmla="*/ 204 h 230"/>
                <a:gd name="T50" fmla="*/ 149 w 219"/>
                <a:gd name="T51" fmla="*/ 189 h 230"/>
                <a:gd name="T52" fmla="*/ 71 w 219"/>
                <a:gd name="T53" fmla="*/ 152 h 230"/>
                <a:gd name="T54" fmla="*/ 44 w 219"/>
                <a:gd name="T55" fmla="*/ 191 h 230"/>
                <a:gd name="T56" fmla="*/ 12 w 219"/>
                <a:gd name="T57" fmla="*/ 169 h 230"/>
                <a:gd name="T58" fmla="*/ 28 w 219"/>
                <a:gd name="T59" fmla="*/ 135 h 230"/>
                <a:gd name="T60" fmla="*/ 79 w 219"/>
                <a:gd name="T61" fmla="*/ 133 h 230"/>
                <a:gd name="T62" fmla="*/ 136 w 219"/>
                <a:gd name="T63" fmla="*/ 123 h 230"/>
                <a:gd name="T64" fmla="*/ 79 w 219"/>
                <a:gd name="T65" fmla="*/ 133 h 230"/>
                <a:gd name="T66" fmla="*/ 126 w 219"/>
                <a:gd name="T67" fmla="*/ 103 h 230"/>
                <a:gd name="T68" fmla="*/ 94 w 219"/>
                <a:gd name="T69" fmla="*/ 94 h 230"/>
                <a:gd name="T70" fmla="*/ 94 w 219"/>
                <a:gd name="T71" fmla="*/ 79 h 230"/>
                <a:gd name="T72" fmla="*/ 126 w 219"/>
                <a:gd name="T73" fmla="*/ 71 h 230"/>
                <a:gd name="T74" fmla="*/ 94 w 219"/>
                <a:gd name="T75" fmla="*/ 79 h 230"/>
                <a:gd name="T76" fmla="*/ 126 w 219"/>
                <a:gd name="T77" fmla="*/ 47 h 230"/>
                <a:gd name="T78" fmla="*/ 94 w 219"/>
                <a:gd name="T79" fmla="*/ 55 h 230"/>
                <a:gd name="T80" fmla="*/ 16 w 219"/>
                <a:gd name="T81" fmla="*/ 202 h 230"/>
                <a:gd name="T82" fmla="*/ 77 w 219"/>
                <a:gd name="T83" fmla="*/ 192 h 230"/>
                <a:gd name="T84" fmla="*/ 96 w 219"/>
                <a:gd name="T85" fmla="*/ 156 h 230"/>
                <a:gd name="T86" fmla="*/ 115 w 219"/>
                <a:gd name="T87" fmla="*/ 189 h 230"/>
                <a:gd name="T88" fmla="*/ 26 w 219"/>
                <a:gd name="T89" fmla="*/ 2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230">
                  <a:moveTo>
                    <a:pt x="49" y="123"/>
                  </a:moveTo>
                  <a:cubicBezTo>
                    <a:pt x="4" y="123"/>
                    <a:pt x="4" y="123"/>
                    <a:pt x="4" y="123"/>
                  </a:cubicBezTo>
                  <a:cubicBezTo>
                    <a:pt x="4" y="103"/>
                    <a:pt x="4" y="103"/>
                    <a:pt x="4" y="103"/>
                  </a:cubicBezTo>
                  <a:cubicBezTo>
                    <a:pt x="68" y="103"/>
                    <a:pt x="68" y="103"/>
                    <a:pt x="68" y="103"/>
                  </a:cubicBezTo>
                  <a:cubicBezTo>
                    <a:pt x="68" y="94"/>
                    <a:pt x="68" y="94"/>
                    <a:pt x="68" y="94"/>
                  </a:cubicBezTo>
                  <a:cubicBezTo>
                    <a:pt x="38" y="94"/>
                    <a:pt x="38" y="94"/>
                    <a:pt x="38" y="94"/>
                  </a:cubicBezTo>
                  <a:cubicBezTo>
                    <a:pt x="38" y="79"/>
                    <a:pt x="38" y="79"/>
                    <a:pt x="38" y="79"/>
                  </a:cubicBezTo>
                  <a:cubicBezTo>
                    <a:pt x="68" y="79"/>
                    <a:pt x="68" y="79"/>
                    <a:pt x="68" y="79"/>
                  </a:cubicBezTo>
                  <a:cubicBezTo>
                    <a:pt x="68" y="71"/>
                    <a:pt x="68" y="71"/>
                    <a:pt x="68" y="71"/>
                  </a:cubicBezTo>
                  <a:cubicBezTo>
                    <a:pt x="38" y="71"/>
                    <a:pt x="38" y="71"/>
                    <a:pt x="38" y="71"/>
                  </a:cubicBezTo>
                  <a:cubicBezTo>
                    <a:pt x="38" y="55"/>
                    <a:pt x="38" y="55"/>
                    <a:pt x="38" y="55"/>
                  </a:cubicBezTo>
                  <a:cubicBezTo>
                    <a:pt x="68" y="55"/>
                    <a:pt x="68" y="55"/>
                    <a:pt x="68" y="55"/>
                  </a:cubicBezTo>
                  <a:cubicBezTo>
                    <a:pt x="68" y="47"/>
                    <a:pt x="68" y="47"/>
                    <a:pt x="68" y="47"/>
                  </a:cubicBezTo>
                  <a:cubicBezTo>
                    <a:pt x="33" y="47"/>
                    <a:pt x="33" y="47"/>
                    <a:pt x="33" y="47"/>
                  </a:cubicBezTo>
                  <a:cubicBezTo>
                    <a:pt x="33" y="68"/>
                    <a:pt x="33" y="68"/>
                    <a:pt x="33" y="68"/>
                  </a:cubicBezTo>
                  <a:cubicBezTo>
                    <a:pt x="6" y="68"/>
                    <a:pt x="6" y="68"/>
                    <a:pt x="6" y="68"/>
                  </a:cubicBezTo>
                  <a:cubicBezTo>
                    <a:pt x="6" y="25"/>
                    <a:pt x="6" y="25"/>
                    <a:pt x="6" y="25"/>
                  </a:cubicBezTo>
                  <a:cubicBezTo>
                    <a:pt x="98" y="25"/>
                    <a:pt x="98" y="25"/>
                    <a:pt x="98" y="25"/>
                  </a:cubicBezTo>
                  <a:cubicBezTo>
                    <a:pt x="93" y="21"/>
                    <a:pt x="90" y="18"/>
                    <a:pt x="85" y="13"/>
                  </a:cubicBezTo>
                  <a:cubicBezTo>
                    <a:pt x="95" y="9"/>
                    <a:pt x="101" y="4"/>
                    <a:pt x="108" y="0"/>
                  </a:cubicBezTo>
                  <a:cubicBezTo>
                    <a:pt x="132" y="20"/>
                    <a:pt x="132" y="20"/>
                    <a:pt x="132" y="20"/>
                  </a:cubicBezTo>
                  <a:cubicBezTo>
                    <a:pt x="129" y="22"/>
                    <a:pt x="126" y="23"/>
                    <a:pt x="124" y="25"/>
                  </a:cubicBezTo>
                  <a:cubicBezTo>
                    <a:pt x="213" y="25"/>
                    <a:pt x="213" y="25"/>
                    <a:pt x="213" y="25"/>
                  </a:cubicBezTo>
                  <a:cubicBezTo>
                    <a:pt x="213" y="69"/>
                    <a:pt x="213" y="69"/>
                    <a:pt x="213" y="69"/>
                  </a:cubicBezTo>
                  <a:cubicBezTo>
                    <a:pt x="186" y="69"/>
                    <a:pt x="186" y="69"/>
                    <a:pt x="186" y="69"/>
                  </a:cubicBezTo>
                  <a:cubicBezTo>
                    <a:pt x="186" y="47"/>
                    <a:pt x="186" y="47"/>
                    <a:pt x="186" y="47"/>
                  </a:cubicBezTo>
                  <a:cubicBezTo>
                    <a:pt x="152" y="47"/>
                    <a:pt x="152" y="47"/>
                    <a:pt x="152" y="47"/>
                  </a:cubicBezTo>
                  <a:cubicBezTo>
                    <a:pt x="152" y="55"/>
                    <a:pt x="152" y="55"/>
                    <a:pt x="152" y="55"/>
                  </a:cubicBezTo>
                  <a:cubicBezTo>
                    <a:pt x="181" y="55"/>
                    <a:pt x="181" y="55"/>
                    <a:pt x="181" y="55"/>
                  </a:cubicBezTo>
                  <a:cubicBezTo>
                    <a:pt x="181" y="71"/>
                    <a:pt x="181" y="71"/>
                    <a:pt x="181" y="71"/>
                  </a:cubicBezTo>
                  <a:cubicBezTo>
                    <a:pt x="152" y="71"/>
                    <a:pt x="152" y="71"/>
                    <a:pt x="152" y="71"/>
                  </a:cubicBezTo>
                  <a:cubicBezTo>
                    <a:pt x="152" y="79"/>
                    <a:pt x="152" y="79"/>
                    <a:pt x="152" y="79"/>
                  </a:cubicBezTo>
                  <a:cubicBezTo>
                    <a:pt x="181" y="79"/>
                    <a:pt x="181" y="79"/>
                    <a:pt x="181" y="79"/>
                  </a:cubicBezTo>
                  <a:cubicBezTo>
                    <a:pt x="181" y="94"/>
                    <a:pt x="181" y="94"/>
                    <a:pt x="181" y="94"/>
                  </a:cubicBezTo>
                  <a:cubicBezTo>
                    <a:pt x="152" y="94"/>
                    <a:pt x="152" y="94"/>
                    <a:pt x="152" y="94"/>
                  </a:cubicBezTo>
                  <a:cubicBezTo>
                    <a:pt x="152" y="103"/>
                    <a:pt x="152" y="103"/>
                    <a:pt x="152" y="103"/>
                  </a:cubicBezTo>
                  <a:cubicBezTo>
                    <a:pt x="215" y="103"/>
                    <a:pt x="215" y="103"/>
                    <a:pt x="215" y="103"/>
                  </a:cubicBezTo>
                  <a:cubicBezTo>
                    <a:pt x="215" y="123"/>
                    <a:pt x="215" y="123"/>
                    <a:pt x="215" y="123"/>
                  </a:cubicBezTo>
                  <a:cubicBezTo>
                    <a:pt x="174" y="123"/>
                    <a:pt x="174" y="123"/>
                    <a:pt x="174" y="123"/>
                  </a:cubicBezTo>
                  <a:cubicBezTo>
                    <a:pt x="180" y="128"/>
                    <a:pt x="186" y="132"/>
                    <a:pt x="193" y="134"/>
                  </a:cubicBezTo>
                  <a:cubicBezTo>
                    <a:pt x="199" y="137"/>
                    <a:pt x="206" y="141"/>
                    <a:pt x="219" y="145"/>
                  </a:cubicBezTo>
                  <a:cubicBezTo>
                    <a:pt x="214" y="155"/>
                    <a:pt x="209" y="169"/>
                    <a:pt x="209" y="169"/>
                  </a:cubicBezTo>
                  <a:cubicBezTo>
                    <a:pt x="193" y="163"/>
                    <a:pt x="184" y="159"/>
                    <a:pt x="182" y="157"/>
                  </a:cubicBezTo>
                  <a:cubicBezTo>
                    <a:pt x="176" y="154"/>
                    <a:pt x="176" y="154"/>
                    <a:pt x="176" y="154"/>
                  </a:cubicBezTo>
                  <a:cubicBezTo>
                    <a:pt x="176" y="191"/>
                    <a:pt x="176" y="191"/>
                    <a:pt x="176" y="191"/>
                  </a:cubicBezTo>
                  <a:cubicBezTo>
                    <a:pt x="159" y="191"/>
                    <a:pt x="159" y="191"/>
                    <a:pt x="159" y="191"/>
                  </a:cubicBezTo>
                  <a:cubicBezTo>
                    <a:pt x="174" y="195"/>
                    <a:pt x="190" y="200"/>
                    <a:pt x="208" y="205"/>
                  </a:cubicBezTo>
                  <a:cubicBezTo>
                    <a:pt x="205" y="213"/>
                    <a:pt x="200" y="230"/>
                    <a:pt x="200" y="230"/>
                  </a:cubicBezTo>
                  <a:cubicBezTo>
                    <a:pt x="189" y="227"/>
                    <a:pt x="181" y="224"/>
                    <a:pt x="175" y="222"/>
                  </a:cubicBezTo>
                  <a:cubicBezTo>
                    <a:pt x="169" y="221"/>
                    <a:pt x="148" y="214"/>
                    <a:pt x="111" y="204"/>
                  </a:cubicBezTo>
                  <a:cubicBezTo>
                    <a:pt x="116" y="197"/>
                    <a:pt x="125" y="182"/>
                    <a:pt x="125" y="182"/>
                  </a:cubicBezTo>
                  <a:cubicBezTo>
                    <a:pt x="149" y="189"/>
                    <a:pt x="149" y="189"/>
                    <a:pt x="149" y="189"/>
                  </a:cubicBezTo>
                  <a:cubicBezTo>
                    <a:pt x="149" y="152"/>
                    <a:pt x="149" y="152"/>
                    <a:pt x="149" y="152"/>
                  </a:cubicBezTo>
                  <a:cubicBezTo>
                    <a:pt x="71" y="152"/>
                    <a:pt x="71" y="152"/>
                    <a:pt x="71" y="152"/>
                  </a:cubicBezTo>
                  <a:cubicBezTo>
                    <a:pt x="71" y="191"/>
                    <a:pt x="71" y="191"/>
                    <a:pt x="71" y="191"/>
                  </a:cubicBezTo>
                  <a:cubicBezTo>
                    <a:pt x="44" y="191"/>
                    <a:pt x="44" y="191"/>
                    <a:pt x="44" y="191"/>
                  </a:cubicBezTo>
                  <a:cubicBezTo>
                    <a:pt x="44" y="155"/>
                    <a:pt x="44" y="155"/>
                    <a:pt x="44" y="155"/>
                  </a:cubicBezTo>
                  <a:cubicBezTo>
                    <a:pt x="33" y="160"/>
                    <a:pt x="22" y="165"/>
                    <a:pt x="12" y="169"/>
                  </a:cubicBezTo>
                  <a:cubicBezTo>
                    <a:pt x="9" y="161"/>
                    <a:pt x="0" y="145"/>
                    <a:pt x="0" y="145"/>
                  </a:cubicBezTo>
                  <a:cubicBezTo>
                    <a:pt x="12" y="142"/>
                    <a:pt x="20" y="138"/>
                    <a:pt x="28" y="135"/>
                  </a:cubicBezTo>
                  <a:cubicBezTo>
                    <a:pt x="36" y="132"/>
                    <a:pt x="40" y="129"/>
                    <a:pt x="49" y="123"/>
                  </a:cubicBezTo>
                  <a:close/>
                  <a:moveTo>
                    <a:pt x="79" y="133"/>
                  </a:moveTo>
                  <a:cubicBezTo>
                    <a:pt x="146" y="133"/>
                    <a:pt x="146" y="133"/>
                    <a:pt x="146" y="133"/>
                  </a:cubicBezTo>
                  <a:cubicBezTo>
                    <a:pt x="142" y="130"/>
                    <a:pt x="139" y="126"/>
                    <a:pt x="136" y="123"/>
                  </a:cubicBezTo>
                  <a:cubicBezTo>
                    <a:pt x="90" y="123"/>
                    <a:pt x="90" y="123"/>
                    <a:pt x="90" y="123"/>
                  </a:cubicBezTo>
                  <a:lnTo>
                    <a:pt x="79" y="133"/>
                  </a:lnTo>
                  <a:close/>
                  <a:moveTo>
                    <a:pt x="94" y="103"/>
                  </a:moveTo>
                  <a:cubicBezTo>
                    <a:pt x="126" y="103"/>
                    <a:pt x="126" y="103"/>
                    <a:pt x="126" y="103"/>
                  </a:cubicBezTo>
                  <a:cubicBezTo>
                    <a:pt x="126" y="94"/>
                    <a:pt x="126" y="94"/>
                    <a:pt x="126" y="94"/>
                  </a:cubicBezTo>
                  <a:cubicBezTo>
                    <a:pt x="94" y="94"/>
                    <a:pt x="94" y="94"/>
                    <a:pt x="94" y="94"/>
                  </a:cubicBezTo>
                  <a:lnTo>
                    <a:pt x="94" y="103"/>
                  </a:lnTo>
                  <a:close/>
                  <a:moveTo>
                    <a:pt x="94" y="79"/>
                  </a:moveTo>
                  <a:cubicBezTo>
                    <a:pt x="126" y="79"/>
                    <a:pt x="126" y="79"/>
                    <a:pt x="126" y="79"/>
                  </a:cubicBezTo>
                  <a:cubicBezTo>
                    <a:pt x="126" y="71"/>
                    <a:pt x="126" y="71"/>
                    <a:pt x="126" y="71"/>
                  </a:cubicBezTo>
                  <a:cubicBezTo>
                    <a:pt x="94" y="71"/>
                    <a:pt x="94" y="71"/>
                    <a:pt x="94" y="71"/>
                  </a:cubicBezTo>
                  <a:lnTo>
                    <a:pt x="94" y="79"/>
                  </a:lnTo>
                  <a:close/>
                  <a:moveTo>
                    <a:pt x="126" y="55"/>
                  </a:moveTo>
                  <a:cubicBezTo>
                    <a:pt x="126" y="47"/>
                    <a:pt x="126" y="47"/>
                    <a:pt x="126" y="47"/>
                  </a:cubicBezTo>
                  <a:cubicBezTo>
                    <a:pt x="94" y="47"/>
                    <a:pt x="94" y="47"/>
                    <a:pt x="94" y="47"/>
                  </a:cubicBezTo>
                  <a:cubicBezTo>
                    <a:pt x="94" y="55"/>
                    <a:pt x="94" y="55"/>
                    <a:pt x="94" y="55"/>
                  </a:cubicBezTo>
                  <a:lnTo>
                    <a:pt x="126" y="55"/>
                  </a:lnTo>
                  <a:close/>
                  <a:moveTo>
                    <a:pt x="16" y="202"/>
                  </a:moveTo>
                  <a:cubicBezTo>
                    <a:pt x="27" y="202"/>
                    <a:pt x="37" y="201"/>
                    <a:pt x="47" y="199"/>
                  </a:cubicBezTo>
                  <a:cubicBezTo>
                    <a:pt x="63" y="197"/>
                    <a:pt x="68" y="196"/>
                    <a:pt x="77" y="192"/>
                  </a:cubicBezTo>
                  <a:cubicBezTo>
                    <a:pt x="87" y="187"/>
                    <a:pt x="93" y="178"/>
                    <a:pt x="95" y="162"/>
                  </a:cubicBezTo>
                  <a:cubicBezTo>
                    <a:pt x="96" y="156"/>
                    <a:pt x="96" y="156"/>
                    <a:pt x="96" y="156"/>
                  </a:cubicBezTo>
                  <a:cubicBezTo>
                    <a:pt x="105" y="157"/>
                    <a:pt x="111" y="157"/>
                    <a:pt x="124" y="159"/>
                  </a:cubicBezTo>
                  <a:cubicBezTo>
                    <a:pt x="121" y="174"/>
                    <a:pt x="117" y="183"/>
                    <a:pt x="115" y="189"/>
                  </a:cubicBezTo>
                  <a:cubicBezTo>
                    <a:pt x="109" y="200"/>
                    <a:pt x="106" y="203"/>
                    <a:pt x="95" y="211"/>
                  </a:cubicBezTo>
                  <a:cubicBezTo>
                    <a:pt x="83" y="219"/>
                    <a:pt x="60" y="225"/>
                    <a:pt x="26" y="227"/>
                  </a:cubicBezTo>
                  <a:cubicBezTo>
                    <a:pt x="16" y="202"/>
                    <a:pt x="16" y="202"/>
                    <a:pt x="16" y="20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3" name="Freeform 58"/>
            <p:cNvSpPr>
              <a:spLocks noEditPoints="1"/>
            </p:cNvSpPr>
            <p:nvPr/>
          </p:nvSpPr>
          <p:spPr bwMode="auto">
            <a:xfrm>
              <a:off x="970612" y="3309508"/>
              <a:ext cx="161845" cy="167839"/>
            </a:xfrm>
            <a:custGeom>
              <a:avLst/>
              <a:gdLst>
                <a:gd name="T0" fmla="*/ 0 w 216"/>
                <a:gd name="T1" fmla="*/ 181 h 222"/>
                <a:gd name="T2" fmla="*/ 14 w 216"/>
                <a:gd name="T3" fmla="*/ 168 h 222"/>
                <a:gd name="T4" fmla="*/ 32 w 216"/>
                <a:gd name="T5" fmla="*/ 145 h 222"/>
                <a:gd name="T6" fmla="*/ 56 w 216"/>
                <a:gd name="T7" fmla="*/ 95 h 222"/>
                <a:gd name="T8" fmla="*/ 83 w 216"/>
                <a:gd name="T9" fmla="*/ 108 h 222"/>
                <a:gd name="T10" fmla="*/ 60 w 216"/>
                <a:gd name="T11" fmla="*/ 157 h 222"/>
                <a:gd name="T12" fmla="*/ 39 w 216"/>
                <a:gd name="T13" fmla="*/ 185 h 222"/>
                <a:gd name="T14" fmla="*/ 24 w 216"/>
                <a:gd name="T15" fmla="*/ 202 h 222"/>
                <a:gd name="T16" fmla="*/ 0 w 216"/>
                <a:gd name="T17" fmla="*/ 181 h 222"/>
                <a:gd name="T18" fmla="*/ 71 w 216"/>
                <a:gd name="T19" fmla="*/ 35 h 222"/>
                <a:gd name="T20" fmla="*/ 210 w 216"/>
                <a:gd name="T21" fmla="*/ 35 h 222"/>
                <a:gd name="T22" fmla="*/ 202 w 216"/>
                <a:gd name="T23" fmla="*/ 93 h 222"/>
                <a:gd name="T24" fmla="*/ 172 w 216"/>
                <a:gd name="T25" fmla="*/ 93 h 222"/>
                <a:gd name="T26" fmla="*/ 176 w 216"/>
                <a:gd name="T27" fmla="*/ 63 h 222"/>
                <a:gd name="T28" fmla="*/ 125 w 216"/>
                <a:gd name="T29" fmla="*/ 63 h 222"/>
                <a:gd name="T30" fmla="*/ 125 w 216"/>
                <a:gd name="T31" fmla="*/ 201 h 222"/>
                <a:gd name="T32" fmla="*/ 124 w 216"/>
                <a:gd name="T33" fmla="*/ 208 h 222"/>
                <a:gd name="T34" fmla="*/ 118 w 216"/>
                <a:gd name="T35" fmla="*/ 214 h 222"/>
                <a:gd name="T36" fmla="*/ 105 w 216"/>
                <a:gd name="T37" fmla="*/ 219 h 222"/>
                <a:gd name="T38" fmla="*/ 82 w 216"/>
                <a:gd name="T39" fmla="*/ 222 h 222"/>
                <a:gd name="T40" fmla="*/ 72 w 216"/>
                <a:gd name="T41" fmla="*/ 195 h 222"/>
                <a:gd name="T42" fmla="*/ 92 w 216"/>
                <a:gd name="T43" fmla="*/ 193 h 222"/>
                <a:gd name="T44" fmla="*/ 95 w 216"/>
                <a:gd name="T45" fmla="*/ 189 h 222"/>
                <a:gd name="T46" fmla="*/ 95 w 216"/>
                <a:gd name="T47" fmla="*/ 182 h 222"/>
                <a:gd name="T48" fmla="*/ 95 w 216"/>
                <a:gd name="T49" fmla="*/ 63 h 222"/>
                <a:gd name="T50" fmla="*/ 59 w 216"/>
                <a:gd name="T51" fmla="*/ 63 h 222"/>
                <a:gd name="T52" fmla="*/ 43 w 216"/>
                <a:gd name="T53" fmla="*/ 90 h 222"/>
                <a:gd name="T54" fmla="*/ 28 w 216"/>
                <a:gd name="T55" fmla="*/ 110 h 222"/>
                <a:gd name="T56" fmla="*/ 2 w 216"/>
                <a:gd name="T57" fmla="*/ 93 h 222"/>
                <a:gd name="T58" fmla="*/ 34 w 216"/>
                <a:gd name="T59" fmla="*/ 39 h 222"/>
                <a:gd name="T60" fmla="*/ 48 w 216"/>
                <a:gd name="T61" fmla="*/ 7 h 222"/>
                <a:gd name="T62" fmla="*/ 50 w 216"/>
                <a:gd name="T63" fmla="*/ 0 h 222"/>
                <a:gd name="T64" fmla="*/ 81 w 216"/>
                <a:gd name="T65" fmla="*/ 9 h 222"/>
                <a:gd name="T66" fmla="*/ 71 w 216"/>
                <a:gd name="T67" fmla="*/ 35 h 222"/>
                <a:gd name="T68" fmla="*/ 135 w 216"/>
                <a:gd name="T69" fmla="*/ 112 h 222"/>
                <a:gd name="T70" fmla="*/ 161 w 216"/>
                <a:gd name="T71" fmla="*/ 99 h 222"/>
                <a:gd name="T72" fmla="*/ 179 w 216"/>
                <a:gd name="T73" fmla="*/ 126 h 222"/>
                <a:gd name="T74" fmla="*/ 216 w 216"/>
                <a:gd name="T75" fmla="*/ 182 h 222"/>
                <a:gd name="T76" fmla="*/ 192 w 216"/>
                <a:gd name="T77" fmla="*/ 199 h 222"/>
                <a:gd name="T78" fmla="*/ 166 w 216"/>
                <a:gd name="T79" fmla="*/ 158 h 222"/>
                <a:gd name="T80" fmla="*/ 147 w 216"/>
                <a:gd name="T81" fmla="*/ 128 h 222"/>
                <a:gd name="T82" fmla="*/ 135 w 216"/>
                <a:gd name="T83"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22">
                  <a:moveTo>
                    <a:pt x="0" y="181"/>
                  </a:moveTo>
                  <a:cubicBezTo>
                    <a:pt x="5" y="177"/>
                    <a:pt x="10" y="173"/>
                    <a:pt x="14" y="168"/>
                  </a:cubicBezTo>
                  <a:cubicBezTo>
                    <a:pt x="18" y="164"/>
                    <a:pt x="24" y="156"/>
                    <a:pt x="32" y="145"/>
                  </a:cubicBezTo>
                  <a:cubicBezTo>
                    <a:pt x="45" y="127"/>
                    <a:pt x="56" y="95"/>
                    <a:pt x="56" y="95"/>
                  </a:cubicBezTo>
                  <a:cubicBezTo>
                    <a:pt x="60" y="97"/>
                    <a:pt x="83" y="108"/>
                    <a:pt x="83" y="108"/>
                  </a:cubicBezTo>
                  <a:cubicBezTo>
                    <a:pt x="76" y="128"/>
                    <a:pt x="68" y="143"/>
                    <a:pt x="60" y="157"/>
                  </a:cubicBezTo>
                  <a:cubicBezTo>
                    <a:pt x="52" y="170"/>
                    <a:pt x="45" y="179"/>
                    <a:pt x="39" y="185"/>
                  </a:cubicBezTo>
                  <a:cubicBezTo>
                    <a:pt x="24" y="202"/>
                    <a:pt x="24" y="202"/>
                    <a:pt x="24" y="202"/>
                  </a:cubicBezTo>
                  <a:cubicBezTo>
                    <a:pt x="21" y="199"/>
                    <a:pt x="10" y="189"/>
                    <a:pt x="0" y="181"/>
                  </a:cubicBezTo>
                  <a:close/>
                  <a:moveTo>
                    <a:pt x="71" y="35"/>
                  </a:moveTo>
                  <a:cubicBezTo>
                    <a:pt x="210" y="35"/>
                    <a:pt x="210" y="35"/>
                    <a:pt x="210" y="35"/>
                  </a:cubicBezTo>
                  <a:cubicBezTo>
                    <a:pt x="202" y="93"/>
                    <a:pt x="202" y="93"/>
                    <a:pt x="202" y="93"/>
                  </a:cubicBezTo>
                  <a:cubicBezTo>
                    <a:pt x="172" y="93"/>
                    <a:pt x="202" y="93"/>
                    <a:pt x="172" y="93"/>
                  </a:cubicBezTo>
                  <a:cubicBezTo>
                    <a:pt x="173" y="84"/>
                    <a:pt x="176" y="63"/>
                    <a:pt x="176" y="63"/>
                  </a:cubicBezTo>
                  <a:cubicBezTo>
                    <a:pt x="125" y="63"/>
                    <a:pt x="125" y="63"/>
                    <a:pt x="125" y="63"/>
                  </a:cubicBezTo>
                  <a:cubicBezTo>
                    <a:pt x="125" y="201"/>
                    <a:pt x="125" y="201"/>
                    <a:pt x="125" y="201"/>
                  </a:cubicBezTo>
                  <a:cubicBezTo>
                    <a:pt x="125" y="204"/>
                    <a:pt x="124" y="206"/>
                    <a:pt x="124" y="208"/>
                  </a:cubicBezTo>
                  <a:cubicBezTo>
                    <a:pt x="123" y="210"/>
                    <a:pt x="121" y="212"/>
                    <a:pt x="118" y="214"/>
                  </a:cubicBezTo>
                  <a:cubicBezTo>
                    <a:pt x="115" y="216"/>
                    <a:pt x="111" y="218"/>
                    <a:pt x="105" y="219"/>
                  </a:cubicBezTo>
                  <a:cubicBezTo>
                    <a:pt x="98" y="220"/>
                    <a:pt x="91" y="221"/>
                    <a:pt x="82" y="222"/>
                  </a:cubicBezTo>
                  <a:cubicBezTo>
                    <a:pt x="79" y="212"/>
                    <a:pt x="72" y="195"/>
                    <a:pt x="72" y="195"/>
                  </a:cubicBezTo>
                  <a:cubicBezTo>
                    <a:pt x="80" y="194"/>
                    <a:pt x="87" y="195"/>
                    <a:pt x="92" y="193"/>
                  </a:cubicBezTo>
                  <a:cubicBezTo>
                    <a:pt x="93" y="192"/>
                    <a:pt x="94" y="190"/>
                    <a:pt x="95" y="189"/>
                  </a:cubicBezTo>
                  <a:cubicBezTo>
                    <a:pt x="95" y="188"/>
                    <a:pt x="95" y="186"/>
                    <a:pt x="95" y="182"/>
                  </a:cubicBezTo>
                  <a:cubicBezTo>
                    <a:pt x="95" y="63"/>
                    <a:pt x="95" y="63"/>
                    <a:pt x="95" y="63"/>
                  </a:cubicBezTo>
                  <a:cubicBezTo>
                    <a:pt x="59" y="63"/>
                    <a:pt x="59" y="63"/>
                    <a:pt x="59" y="63"/>
                  </a:cubicBezTo>
                  <a:cubicBezTo>
                    <a:pt x="52" y="75"/>
                    <a:pt x="47" y="84"/>
                    <a:pt x="43" y="90"/>
                  </a:cubicBezTo>
                  <a:cubicBezTo>
                    <a:pt x="39" y="96"/>
                    <a:pt x="34" y="103"/>
                    <a:pt x="28" y="110"/>
                  </a:cubicBezTo>
                  <a:cubicBezTo>
                    <a:pt x="25" y="108"/>
                    <a:pt x="13" y="101"/>
                    <a:pt x="2" y="93"/>
                  </a:cubicBezTo>
                  <a:cubicBezTo>
                    <a:pt x="16" y="75"/>
                    <a:pt x="26" y="56"/>
                    <a:pt x="34" y="39"/>
                  </a:cubicBezTo>
                  <a:cubicBezTo>
                    <a:pt x="42" y="22"/>
                    <a:pt x="46" y="11"/>
                    <a:pt x="48" y="7"/>
                  </a:cubicBezTo>
                  <a:cubicBezTo>
                    <a:pt x="50" y="0"/>
                    <a:pt x="50" y="0"/>
                    <a:pt x="50" y="0"/>
                  </a:cubicBezTo>
                  <a:cubicBezTo>
                    <a:pt x="54" y="1"/>
                    <a:pt x="69" y="6"/>
                    <a:pt x="81" y="9"/>
                  </a:cubicBezTo>
                  <a:lnTo>
                    <a:pt x="71" y="35"/>
                  </a:lnTo>
                  <a:close/>
                  <a:moveTo>
                    <a:pt x="135" y="112"/>
                  </a:moveTo>
                  <a:cubicBezTo>
                    <a:pt x="145" y="108"/>
                    <a:pt x="153" y="103"/>
                    <a:pt x="161" y="99"/>
                  </a:cubicBezTo>
                  <a:cubicBezTo>
                    <a:pt x="169" y="110"/>
                    <a:pt x="175" y="119"/>
                    <a:pt x="179" y="126"/>
                  </a:cubicBezTo>
                  <a:cubicBezTo>
                    <a:pt x="184" y="133"/>
                    <a:pt x="196" y="151"/>
                    <a:pt x="216" y="182"/>
                  </a:cubicBezTo>
                  <a:cubicBezTo>
                    <a:pt x="212" y="184"/>
                    <a:pt x="192" y="199"/>
                    <a:pt x="192" y="199"/>
                  </a:cubicBezTo>
                  <a:cubicBezTo>
                    <a:pt x="185" y="186"/>
                    <a:pt x="175" y="172"/>
                    <a:pt x="166" y="158"/>
                  </a:cubicBezTo>
                  <a:cubicBezTo>
                    <a:pt x="158" y="144"/>
                    <a:pt x="151" y="134"/>
                    <a:pt x="147" y="128"/>
                  </a:cubicBezTo>
                  <a:lnTo>
                    <a:pt x="135" y="11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4" name="Freeform 59"/>
            <p:cNvSpPr>
              <a:spLocks noEditPoints="1"/>
            </p:cNvSpPr>
            <p:nvPr/>
          </p:nvSpPr>
          <p:spPr bwMode="auto">
            <a:xfrm>
              <a:off x="1160030" y="3320298"/>
              <a:ext cx="142663" cy="154652"/>
            </a:xfrm>
            <a:custGeom>
              <a:avLst/>
              <a:gdLst>
                <a:gd name="T0" fmla="*/ 0 w 190"/>
                <a:gd name="T1" fmla="*/ 198 h 204"/>
                <a:gd name="T2" fmla="*/ 0 w 190"/>
                <a:gd name="T3" fmla="*/ 0 h 204"/>
                <a:gd name="T4" fmla="*/ 190 w 190"/>
                <a:gd name="T5" fmla="*/ 0 h 204"/>
                <a:gd name="T6" fmla="*/ 190 w 190"/>
                <a:gd name="T7" fmla="*/ 178 h 204"/>
                <a:gd name="T8" fmla="*/ 188 w 190"/>
                <a:gd name="T9" fmla="*/ 190 h 204"/>
                <a:gd name="T10" fmla="*/ 176 w 190"/>
                <a:gd name="T11" fmla="*/ 199 h 204"/>
                <a:gd name="T12" fmla="*/ 144 w 190"/>
                <a:gd name="T13" fmla="*/ 204 h 204"/>
                <a:gd name="T14" fmla="*/ 135 w 190"/>
                <a:gd name="T15" fmla="*/ 176 h 204"/>
                <a:gd name="T16" fmla="*/ 150 w 190"/>
                <a:gd name="T17" fmla="*/ 174 h 204"/>
                <a:gd name="T18" fmla="*/ 160 w 190"/>
                <a:gd name="T19" fmla="*/ 171 h 204"/>
                <a:gd name="T20" fmla="*/ 161 w 190"/>
                <a:gd name="T21" fmla="*/ 165 h 204"/>
                <a:gd name="T22" fmla="*/ 161 w 190"/>
                <a:gd name="T23" fmla="*/ 28 h 204"/>
                <a:gd name="T24" fmla="*/ 30 w 190"/>
                <a:gd name="T25" fmla="*/ 28 h 204"/>
                <a:gd name="T26" fmla="*/ 30 w 190"/>
                <a:gd name="T27" fmla="*/ 60 h 204"/>
                <a:gd name="T28" fmla="*/ 49 w 190"/>
                <a:gd name="T29" fmla="*/ 47 h 204"/>
                <a:gd name="T30" fmla="*/ 61 w 190"/>
                <a:gd name="T31" fmla="*/ 65 h 204"/>
                <a:gd name="T32" fmla="*/ 63 w 190"/>
                <a:gd name="T33" fmla="*/ 54 h 204"/>
                <a:gd name="T34" fmla="*/ 65 w 190"/>
                <a:gd name="T35" fmla="*/ 42 h 204"/>
                <a:gd name="T36" fmla="*/ 66 w 190"/>
                <a:gd name="T37" fmla="*/ 33 h 204"/>
                <a:gd name="T38" fmla="*/ 92 w 190"/>
                <a:gd name="T39" fmla="*/ 38 h 204"/>
                <a:gd name="T40" fmla="*/ 90 w 190"/>
                <a:gd name="T41" fmla="*/ 53 h 204"/>
                <a:gd name="T42" fmla="*/ 88 w 190"/>
                <a:gd name="T43" fmla="*/ 66 h 204"/>
                <a:gd name="T44" fmla="*/ 108 w 190"/>
                <a:gd name="T45" fmla="*/ 52 h 204"/>
                <a:gd name="T46" fmla="*/ 119 w 190"/>
                <a:gd name="T47" fmla="*/ 67 h 204"/>
                <a:gd name="T48" fmla="*/ 122 w 190"/>
                <a:gd name="T49" fmla="*/ 37 h 204"/>
                <a:gd name="T50" fmla="*/ 150 w 190"/>
                <a:gd name="T51" fmla="*/ 41 h 204"/>
                <a:gd name="T52" fmla="*/ 147 w 190"/>
                <a:gd name="T53" fmla="*/ 62 h 204"/>
                <a:gd name="T54" fmla="*/ 143 w 190"/>
                <a:gd name="T55" fmla="*/ 83 h 204"/>
                <a:gd name="T56" fmla="*/ 140 w 190"/>
                <a:gd name="T57" fmla="*/ 98 h 204"/>
                <a:gd name="T58" fmla="*/ 157 w 190"/>
                <a:gd name="T59" fmla="*/ 127 h 204"/>
                <a:gd name="T60" fmla="*/ 161 w 190"/>
                <a:gd name="T61" fmla="*/ 135 h 204"/>
                <a:gd name="T62" fmla="*/ 140 w 190"/>
                <a:gd name="T63" fmla="*/ 154 h 204"/>
                <a:gd name="T64" fmla="*/ 135 w 190"/>
                <a:gd name="T65" fmla="*/ 143 h 204"/>
                <a:gd name="T66" fmla="*/ 128 w 190"/>
                <a:gd name="T67" fmla="*/ 130 h 204"/>
                <a:gd name="T68" fmla="*/ 112 w 190"/>
                <a:gd name="T69" fmla="*/ 157 h 204"/>
                <a:gd name="T70" fmla="*/ 102 w 190"/>
                <a:gd name="T71" fmla="*/ 170 h 204"/>
                <a:gd name="T72" fmla="*/ 80 w 190"/>
                <a:gd name="T73" fmla="*/ 154 h 204"/>
                <a:gd name="T74" fmla="*/ 97 w 190"/>
                <a:gd name="T75" fmla="*/ 132 h 204"/>
                <a:gd name="T76" fmla="*/ 107 w 190"/>
                <a:gd name="T77" fmla="*/ 112 h 204"/>
                <a:gd name="T78" fmla="*/ 111 w 190"/>
                <a:gd name="T79" fmla="*/ 102 h 204"/>
                <a:gd name="T80" fmla="*/ 101 w 190"/>
                <a:gd name="T81" fmla="*/ 87 h 204"/>
                <a:gd name="T82" fmla="*/ 87 w 190"/>
                <a:gd name="T83" fmla="*/ 67 h 204"/>
                <a:gd name="T84" fmla="*/ 83 w 190"/>
                <a:gd name="T85" fmla="*/ 86 h 204"/>
                <a:gd name="T86" fmla="*/ 80 w 190"/>
                <a:gd name="T87" fmla="*/ 94 h 204"/>
                <a:gd name="T88" fmla="*/ 98 w 190"/>
                <a:gd name="T89" fmla="*/ 126 h 204"/>
                <a:gd name="T90" fmla="*/ 75 w 190"/>
                <a:gd name="T91" fmla="*/ 141 h 204"/>
                <a:gd name="T92" fmla="*/ 69 w 190"/>
                <a:gd name="T93" fmla="*/ 127 h 204"/>
                <a:gd name="T94" fmla="*/ 63 w 190"/>
                <a:gd name="T95" fmla="*/ 137 h 204"/>
                <a:gd name="T96" fmla="*/ 48 w 190"/>
                <a:gd name="T97" fmla="*/ 159 h 204"/>
                <a:gd name="T98" fmla="*/ 30 w 190"/>
                <a:gd name="T99" fmla="*/ 139 h 204"/>
                <a:gd name="T100" fmla="*/ 30 w 190"/>
                <a:gd name="T101" fmla="*/ 198 h 204"/>
                <a:gd name="T102" fmla="*/ 0 w 190"/>
                <a:gd name="T103" fmla="*/ 198 h 204"/>
                <a:gd name="T104" fmla="*/ 30 w 190"/>
                <a:gd name="T105" fmla="*/ 136 h 204"/>
                <a:gd name="T106" fmla="*/ 43 w 190"/>
                <a:gd name="T107" fmla="*/ 119 h 204"/>
                <a:gd name="T108" fmla="*/ 52 w 190"/>
                <a:gd name="T109" fmla="*/ 97 h 204"/>
                <a:gd name="T110" fmla="*/ 36 w 190"/>
                <a:gd name="T111" fmla="*/ 72 h 204"/>
                <a:gd name="T112" fmla="*/ 30 w 190"/>
                <a:gd name="T113" fmla="*/ 64 h 204"/>
                <a:gd name="T114" fmla="*/ 30 w 190"/>
                <a:gd name="T11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204">
                  <a:moveTo>
                    <a:pt x="0" y="198"/>
                  </a:moveTo>
                  <a:cubicBezTo>
                    <a:pt x="0" y="0"/>
                    <a:pt x="0" y="0"/>
                    <a:pt x="0" y="0"/>
                  </a:cubicBezTo>
                  <a:cubicBezTo>
                    <a:pt x="190" y="0"/>
                    <a:pt x="190" y="0"/>
                    <a:pt x="190" y="0"/>
                  </a:cubicBezTo>
                  <a:cubicBezTo>
                    <a:pt x="190" y="178"/>
                    <a:pt x="190" y="178"/>
                    <a:pt x="190" y="178"/>
                  </a:cubicBezTo>
                  <a:cubicBezTo>
                    <a:pt x="190" y="183"/>
                    <a:pt x="189" y="188"/>
                    <a:pt x="188" y="190"/>
                  </a:cubicBezTo>
                  <a:cubicBezTo>
                    <a:pt x="186" y="194"/>
                    <a:pt x="183" y="197"/>
                    <a:pt x="176" y="199"/>
                  </a:cubicBezTo>
                  <a:cubicBezTo>
                    <a:pt x="169" y="202"/>
                    <a:pt x="159" y="203"/>
                    <a:pt x="144" y="204"/>
                  </a:cubicBezTo>
                  <a:cubicBezTo>
                    <a:pt x="144" y="202"/>
                    <a:pt x="135" y="176"/>
                    <a:pt x="135" y="176"/>
                  </a:cubicBezTo>
                  <a:cubicBezTo>
                    <a:pt x="147" y="175"/>
                    <a:pt x="140" y="176"/>
                    <a:pt x="150" y="174"/>
                  </a:cubicBezTo>
                  <a:cubicBezTo>
                    <a:pt x="155" y="174"/>
                    <a:pt x="159" y="173"/>
                    <a:pt x="160" y="171"/>
                  </a:cubicBezTo>
                  <a:cubicBezTo>
                    <a:pt x="161" y="169"/>
                    <a:pt x="161" y="167"/>
                    <a:pt x="161" y="165"/>
                  </a:cubicBezTo>
                  <a:cubicBezTo>
                    <a:pt x="161" y="28"/>
                    <a:pt x="161" y="28"/>
                    <a:pt x="161" y="28"/>
                  </a:cubicBezTo>
                  <a:cubicBezTo>
                    <a:pt x="30" y="28"/>
                    <a:pt x="30" y="28"/>
                    <a:pt x="30" y="28"/>
                  </a:cubicBezTo>
                  <a:cubicBezTo>
                    <a:pt x="30" y="60"/>
                    <a:pt x="30" y="60"/>
                    <a:pt x="30" y="60"/>
                  </a:cubicBezTo>
                  <a:cubicBezTo>
                    <a:pt x="49" y="47"/>
                    <a:pt x="42" y="53"/>
                    <a:pt x="49" y="47"/>
                  </a:cubicBezTo>
                  <a:cubicBezTo>
                    <a:pt x="53" y="53"/>
                    <a:pt x="57" y="59"/>
                    <a:pt x="61" y="65"/>
                  </a:cubicBezTo>
                  <a:cubicBezTo>
                    <a:pt x="62" y="61"/>
                    <a:pt x="63" y="57"/>
                    <a:pt x="63" y="54"/>
                  </a:cubicBezTo>
                  <a:cubicBezTo>
                    <a:pt x="64" y="50"/>
                    <a:pt x="64" y="47"/>
                    <a:pt x="65" y="42"/>
                  </a:cubicBezTo>
                  <a:cubicBezTo>
                    <a:pt x="66" y="33"/>
                    <a:pt x="66" y="33"/>
                    <a:pt x="66" y="33"/>
                  </a:cubicBezTo>
                  <a:cubicBezTo>
                    <a:pt x="75" y="35"/>
                    <a:pt x="77" y="35"/>
                    <a:pt x="92" y="38"/>
                  </a:cubicBezTo>
                  <a:cubicBezTo>
                    <a:pt x="92" y="41"/>
                    <a:pt x="90" y="53"/>
                    <a:pt x="90" y="53"/>
                  </a:cubicBezTo>
                  <a:cubicBezTo>
                    <a:pt x="88" y="66"/>
                    <a:pt x="88" y="66"/>
                    <a:pt x="88" y="66"/>
                  </a:cubicBezTo>
                  <a:cubicBezTo>
                    <a:pt x="108" y="52"/>
                    <a:pt x="108" y="52"/>
                    <a:pt x="108" y="52"/>
                  </a:cubicBezTo>
                  <a:cubicBezTo>
                    <a:pt x="111" y="57"/>
                    <a:pt x="115" y="62"/>
                    <a:pt x="119" y="67"/>
                  </a:cubicBezTo>
                  <a:cubicBezTo>
                    <a:pt x="121" y="56"/>
                    <a:pt x="122" y="37"/>
                    <a:pt x="122" y="37"/>
                  </a:cubicBezTo>
                  <a:cubicBezTo>
                    <a:pt x="150" y="41"/>
                    <a:pt x="123" y="37"/>
                    <a:pt x="150" y="41"/>
                  </a:cubicBezTo>
                  <a:cubicBezTo>
                    <a:pt x="150" y="44"/>
                    <a:pt x="147" y="62"/>
                    <a:pt x="147" y="62"/>
                  </a:cubicBezTo>
                  <a:cubicBezTo>
                    <a:pt x="145" y="71"/>
                    <a:pt x="144" y="78"/>
                    <a:pt x="143" y="83"/>
                  </a:cubicBezTo>
                  <a:cubicBezTo>
                    <a:pt x="140" y="98"/>
                    <a:pt x="140" y="98"/>
                    <a:pt x="140" y="98"/>
                  </a:cubicBezTo>
                  <a:cubicBezTo>
                    <a:pt x="151" y="117"/>
                    <a:pt x="156" y="127"/>
                    <a:pt x="157" y="127"/>
                  </a:cubicBezTo>
                  <a:cubicBezTo>
                    <a:pt x="161" y="135"/>
                    <a:pt x="161" y="135"/>
                    <a:pt x="161" y="135"/>
                  </a:cubicBezTo>
                  <a:cubicBezTo>
                    <a:pt x="140" y="154"/>
                    <a:pt x="161" y="135"/>
                    <a:pt x="140" y="154"/>
                  </a:cubicBezTo>
                  <a:cubicBezTo>
                    <a:pt x="136" y="146"/>
                    <a:pt x="135" y="144"/>
                    <a:pt x="135" y="143"/>
                  </a:cubicBezTo>
                  <a:cubicBezTo>
                    <a:pt x="128" y="130"/>
                    <a:pt x="128" y="130"/>
                    <a:pt x="128" y="130"/>
                  </a:cubicBezTo>
                  <a:cubicBezTo>
                    <a:pt x="120" y="144"/>
                    <a:pt x="120" y="146"/>
                    <a:pt x="112" y="157"/>
                  </a:cubicBezTo>
                  <a:cubicBezTo>
                    <a:pt x="110" y="161"/>
                    <a:pt x="106" y="165"/>
                    <a:pt x="102" y="170"/>
                  </a:cubicBezTo>
                  <a:cubicBezTo>
                    <a:pt x="80" y="154"/>
                    <a:pt x="102" y="170"/>
                    <a:pt x="80" y="154"/>
                  </a:cubicBezTo>
                  <a:cubicBezTo>
                    <a:pt x="88" y="147"/>
                    <a:pt x="93" y="139"/>
                    <a:pt x="97" y="132"/>
                  </a:cubicBezTo>
                  <a:cubicBezTo>
                    <a:pt x="101" y="125"/>
                    <a:pt x="105" y="118"/>
                    <a:pt x="107" y="112"/>
                  </a:cubicBezTo>
                  <a:cubicBezTo>
                    <a:pt x="111" y="102"/>
                    <a:pt x="111" y="102"/>
                    <a:pt x="111" y="102"/>
                  </a:cubicBezTo>
                  <a:cubicBezTo>
                    <a:pt x="102" y="87"/>
                    <a:pt x="103" y="89"/>
                    <a:pt x="101" y="87"/>
                  </a:cubicBezTo>
                  <a:cubicBezTo>
                    <a:pt x="100" y="84"/>
                    <a:pt x="95" y="76"/>
                    <a:pt x="87" y="67"/>
                  </a:cubicBezTo>
                  <a:cubicBezTo>
                    <a:pt x="85" y="77"/>
                    <a:pt x="84" y="83"/>
                    <a:pt x="83" y="86"/>
                  </a:cubicBezTo>
                  <a:cubicBezTo>
                    <a:pt x="80" y="94"/>
                    <a:pt x="80" y="94"/>
                    <a:pt x="80" y="94"/>
                  </a:cubicBezTo>
                  <a:cubicBezTo>
                    <a:pt x="86" y="104"/>
                    <a:pt x="92" y="114"/>
                    <a:pt x="98" y="126"/>
                  </a:cubicBezTo>
                  <a:cubicBezTo>
                    <a:pt x="76" y="141"/>
                    <a:pt x="75" y="141"/>
                    <a:pt x="75" y="141"/>
                  </a:cubicBezTo>
                  <a:cubicBezTo>
                    <a:pt x="73" y="136"/>
                    <a:pt x="69" y="127"/>
                    <a:pt x="69" y="127"/>
                  </a:cubicBezTo>
                  <a:cubicBezTo>
                    <a:pt x="67" y="129"/>
                    <a:pt x="65" y="133"/>
                    <a:pt x="63" y="137"/>
                  </a:cubicBezTo>
                  <a:cubicBezTo>
                    <a:pt x="61" y="140"/>
                    <a:pt x="56" y="148"/>
                    <a:pt x="48" y="159"/>
                  </a:cubicBezTo>
                  <a:cubicBezTo>
                    <a:pt x="30" y="139"/>
                    <a:pt x="48" y="159"/>
                    <a:pt x="30" y="139"/>
                  </a:cubicBezTo>
                  <a:cubicBezTo>
                    <a:pt x="30" y="198"/>
                    <a:pt x="30" y="198"/>
                    <a:pt x="30" y="198"/>
                  </a:cubicBezTo>
                  <a:lnTo>
                    <a:pt x="0" y="198"/>
                  </a:lnTo>
                  <a:close/>
                  <a:moveTo>
                    <a:pt x="30" y="136"/>
                  </a:moveTo>
                  <a:cubicBezTo>
                    <a:pt x="35" y="130"/>
                    <a:pt x="39" y="124"/>
                    <a:pt x="43" y="119"/>
                  </a:cubicBezTo>
                  <a:cubicBezTo>
                    <a:pt x="46" y="114"/>
                    <a:pt x="49" y="106"/>
                    <a:pt x="52" y="97"/>
                  </a:cubicBezTo>
                  <a:cubicBezTo>
                    <a:pt x="43" y="83"/>
                    <a:pt x="38" y="75"/>
                    <a:pt x="36" y="72"/>
                  </a:cubicBezTo>
                  <a:cubicBezTo>
                    <a:pt x="30" y="64"/>
                    <a:pt x="30" y="64"/>
                    <a:pt x="30" y="64"/>
                  </a:cubicBezTo>
                  <a:lnTo>
                    <a:pt x="30" y="1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5" name="Freeform 60"/>
            <p:cNvSpPr>
              <a:spLocks noEditPoints="1"/>
            </p:cNvSpPr>
            <p:nvPr/>
          </p:nvSpPr>
          <p:spPr bwMode="auto">
            <a:xfrm>
              <a:off x="1329069" y="3305911"/>
              <a:ext cx="166640" cy="167839"/>
            </a:xfrm>
            <a:custGeom>
              <a:avLst/>
              <a:gdLst>
                <a:gd name="T0" fmla="*/ 74 w 222"/>
                <a:gd name="T1" fmla="*/ 113 h 223"/>
                <a:gd name="T2" fmla="*/ 131 w 222"/>
                <a:gd name="T3" fmla="*/ 84 h 223"/>
                <a:gd name="T4" fmla="*/ 120 w 222"/>
                <a:gd name="T5" fmla="*/ 66 h 223"/>
                <a:gd name="T6" fmla="*/ 108 w 222"/>
                <a:gd name="T7" fmla="*/ 85 h 223"/>
                <a:gd name="T8" fmla="*/ 101 w 222"/>
                <a:gd name="T9" fmla="*/ 82 h 223"/>
                <a:gd name="T10" fmla="*/ 83 w 222"/>
                <a:gd name="T11" fmla="*/ 74 h 223"/>
                <a:gd name="T12" fmla="*/ 118 w 222"/>
                <a:gd name="T13" fmla="*/ 0 h 223"/>
                <a:gd name="T14" fmla="*/ 147 w 222"/>
                <a:gd name="T15" fmla="*/ 6 h 223"/>
                <a:gd name="T16" fmla="*/ 141 w 222"/>
                <a:gd name="T17" fmla="*/ 21 h 223"/>
                <a:gd name="T18" fmla="*/ 196 w 222"/>
                <a:gd name="T19" fmla="*/ 21 h 223"/>
                <a:gd name="T20" fmla="*/ 204 w 222"/>
                <a:gd name="T21" fmla="*/ 32 h 223"/>
                <a:gd name="T22" fmla="*/ 168 w 222"/>
                <a:gd name="T23" fmla="*/ 86 h 223"/>
                <a:gd name="T24" fmla="*/ 222 w 222"/>
                <a:gd name="T25" fmla="*/ 114 h 223"/>
                <a:gd name="T26" fmla="*/ 211 w 222"/>
                <a:gd name="T27" fmla="*/ 138 h 223"/>
                <a:gd name="T28" fmla="*/ 197 w 222"/>
                <a:gd name="T29" fmla="*/ 133 h 223"/>
                <a:gd name="T30" fmla="*/ 197 w 222"/>
                <a:gd name="T31" fmla="*/ 223 h 223"/>
                <a:gd name="T32" fmla="*/ 171 w 222"/>
                <a:gd name="T33" fmla="*/ 223 h 223"/>
                <a:gd name="T34" fmla="*/ 171 w 222"/>
                <a:gd name="T35" fmla="*/ 218 h 223"/>
                <a:gd name="T36" fmla="*/ 124 w 222"/>
                <a:gd name="T37" fmla="*/ 218 h 223"/>
                <a:gd name="T38" fmla="*/ 124 w 222"/>
                <a:gd name="T39" fmla="*/ 223 h 223"/>
                <a:gd name="T40" fmla="*/ 97 w 222"/>
                <a:gd name="T41" fmla="*/ 222 h 223"/>
                <a:gd name="T42" fmla="*/ 97 w 222"/>
                <a:gd name="T43" fmla="*/ 132 h 223"/>
                <a:gd name="T44" fmla="*/ 89 w 222"/>
                <a:gd name="T45" fmla="*/ 136 h 223"/>
                <a:gd name="T46" fmla="*/ 74 w 222"/>
                <a:gd name="T47" fmla="*/ 113 h 223"/>
                <a:gd name="T48" fmla="*/ 105 w 222"/>
                <a:gd name="T49" fmla="*/ 128 h 223"/>
                <a:gd name="T50" fmla="*/ 185 w 222"/>
                <a:gd name="T51" fmla="*/ 128 h 223"/>
                <a:gd name="T52" fmla="*/ 148 w 222"/>
                <a:gd name="T53" fmla="*/ 103 h 223"/>
                <a:gd name="T54" fmla="*/ 105 w 222"/>
                <a:gd name="T55" fmla="*/ 128 h 223"/>
                <a:gd name="T56" fmla="*/ 124 w 222"/>
                <a:gd name="T57" fmla="*/ 194 h 223"/>
                <a:gd name="T58" fmla="*/ 171 w 222"/>
                <a:gd name="T59" fmla="*/ 194 h 223"/>
                <a:gd name="T60" fmla="*/ 171 w 222"/>
                <a:gd name="T61" fmla="*/ 153 h 223"/>
                <a:gd name="T62" fmla="*/ 124 w 222"/>
                <a:gd name="T63" fmla="*/ 153 h 223"/>
                <a:gd name="T64" fmla="*/ 124 w 222"/>
                <a:gd name="T65" fmla="*/ 194 h 223"/>
                <a:gd name="T66" fmla="*/ 150 w 222"/>
                <a:gd name="T67" fmla="*/ 67 h 223"/>
                <a:gd name="T68" fmla="*/ 167 w 222"/>
                <a:gd name="T69" fmla="*/ 45 h 223"/>
                <a:gd name="T70" fmla="*/ 138 w 222"/>
                <a:gd name="T71" fmla="*/ 45 h 223"/>
                <a:gd name="T72" fmla="*/ 150 w 222"/>
                <a:gd name="T73" fmla="*/ 67 h 223"/>
                <a:gd name="T74" fmla="*/ 0 w 222"/>
                <a:gd name="T75" fmla="*/ 65 h 223"/>
                <a:gd name="T76" fmla="*/ 42 w 222"/>
                <a:gd name="T77" fmla="*/ 1 h 223"/>
                <a:gd name="T78" fmla="*/ 68 w 222"/>
                <a:gd name="T79" fmla="*/ 12 h 223"/>
                <a:gd name="T80" fmla="*/ 30 w 222"/>
                <a:gd name="T81" fmla="*/ 69 h 223"/>
                <a:gd name="T82" fmla="*/ 47 w 222"/>
                <a:gd name="T83" fmla="*/ 70 h 223"/>
                <a:gd name="T84" fmla="*/ 68 w 222"/>
                <a:gd name="T85" fmla="*/ 37 h 223"/>
                <a:gd name="T86" fmla="*/ 91 w 222"/>
                <a:gd name="T87" fmla="*/ 51 h 223"/>
                <a:gd name="T88" fmla="*/ 39 w 222"/>
                <a:gd name="T89" fmla="*/ 124 h 223"/>
                <a:gd name="T90" fmla="*/ 78 w 222"/>
                <a:gd name="T91" fmla="*/ 118 h 223"/>
                <a:gd name="T92" fmla="*/ 75 w 222"/>
                <a:gd name="T93" fmla="*/ 145 h 223"/>
                <a:gd name="T94" fmla="*/ 9 w 222"/>
                <a:gd name="T95" fmla="*/ 155 h 223"/>
                <a:gd name="T96" fmla="*/ 1 w 222"/>
                <a:gd name="T97" fmla="*/ 129 h 223"/>
                <a:gd name="T98" fmla="*/ 31 w 222"/>
                <a:gd name="T99" fmla="*/ 92 h 223"/>
                <a:gd name="T100" fmla="*/ 3 w 222"/>
                <a:gd name="T101" fmla="*/ 93 h 223"/>
                <a:gd name="T102" fmla="*/ 0 w 222"/>
                <a:gd name="T103" fmla="*/ 65 h 223"/>
                <a:gd name="T104" fmla="*/ 3 w 222"/>
                <a:gd name="T105" fmla="*/ 189 h 223"/>
                <a:gd name="T106" fmla="*/ 84 w 222"/>
                <a:gd name="T107" fmla="*/ 163 h 223"/>
                <a:gd name="T108" fmla="*/ 81 w 222"/>
                <a:gd name="T109" fmla="*/ 192 h 223"/>
                <a:gd name="T110" fmla="*/ 15 w 222"/>
                <a:gd name="T111" fmla="*/ 217 h 223"/>
                <a:gd name="T112" fmla="*/ 3 w 222"/>
                <a:gd name="T113" fmla="*/ 18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223">
                  <a:moveTo>
                    <a:pt x="74" y="113"/>
                  </a:moveTo>
                  <a:cubicBezTo>
                    <a:pt x="110" y="99"/>
                    <a:pt x="131" y="84"/>
                    <a:pt x="131" y="84"/>
                  </a:cubicBezTo>
                  <a:cubicBezTo>
                    <a:pt x="126" y="77"/>
                    <a:pt x="123" y="72"/>
                    <a:pt x="120" y="66"/>
                  </a:cubicBezTo>
                  <a:cubicBezTo>
                    <a:pt x="116" y="73"/>
                    <a:pt x="112" y="79"/>
                    <a:pt x="108" y="85"/>
                  </a:cubicBezTo>
                  <a:cubicBezTo>
                    <a:pt x="103" y="83"/>
                    <a:pt x="102" y="82"/>
                    <a:pt x="101" y="82"/>
                  </a:cubicBezTo>
                  <a:cubicBezTo>
                    <a:pt x="100" y="81"/>
                    <a:pt x="98" y="80"/>
                    <a:pt x="83" y="74"/>
                  </a:cubicBezTo>
                  <a:cubicBezTo>
                    <a:pt x="103" y="48"/>
                    <a:pt x="116" y="8"/>
                    <a:pt x="118" y="0"/>
                  </a:cubicBezTo>
                  <a:cubicBezTo>
                    <a:pt x="145" y="5"/>
                    <a:pt x="119" y="0"/>
                    <a:pt x="147" y="6"/>
                  </a:cubicBezTo>
                  <a:cubicBezTo>
                    <a:pt x="145" y="11"/>
                    <a:pt x="143" y="16"/>
                    <a:pt x="141" y="21"/>
                  </a:cubicBezTo>
                  <a:cubicBezTo>
                    <a:pt x="141" y="21"/>
                    <a:pt x="195" y="21"/>
                    <a:pt x="196" y="21"/>
                  </a:cubicBezTo>
                  <a:cubicBezTo>
                    <a:pt x="204" y="32"/>
                    <a:pt x="204" y="32"/>
                    <a:pt x="204" y="32"/>
                  </a:cubicBezTo>
                  <a:cubicBezTo>
                    <a:pt x="200" y="40"/>
                    <a:pt x="187" y="66"/>
                    <a:pt x="168" y="86"/>
                  </a:cubicBezTo>
                  <a:cubicBezTo>
                    <a:pt x="179" y="95"/>
                    <a:pt x="191" y="105"/>
                    <a:pt x="222" y="114"/>
                  </a:cubicBezTo>
                  <a:cubicBezTo>
                    <a:pt x="220" y="118"/>
                    <a:pt x="214" y="131"/>
                    <a:pt x="211" y="138"/>
                  </a:cubicBezTo>
                  <a:cubicBezTo>
                    <a:pt x="206" y="137"/>
                    <a:pt x="202" y="135"/>
                    <a:pt x="197" y="133"/>
                  </a:cubicBezTo>
                  <a:cubicBezTo>
                    <a:pt x="197" y="223"/>
                    <a:pt x="197" y="223"/>
                    <a:pt x="197" y="223"/>
                  </a:cubicBezTo>
                  <a:cubicBezTo>
                    <a:pt x="171" y="223"/>
                    <a:pt x="171" y="223"/>
                    <a:pt x="171" y="223"/>
                  </a:cubicBezTo>
                  <a:cubicBezTo>
                    <a:pt x="171" y="218"/>
                    <a:pt x="171" y="218"/>
                    <a:pt x="171" y="218"/>
                  </a:cubicBezTo>
                  <a:cubicBezTo>
                    <a:pt x="124" y="218"/>
                    <a:pt x="124" y="218"/>
                    <a:pt x="124" y="218"/>
                  </a:cubicBezTo>
                  <a:cubicBezTo>
                    <a:pt x="124" y="223"/>
                    <a:pt x="124" y="223"/>
                    <a:pt x="124" y="223"/>
                  </a:cubicBezTo>
                  <a:cubicBezTo>
                    <a:pt x="97" y="222"/>
                    <a:pt x="97" y="222"/>
                    <a:pt x="97" y="222"/>
                  </a:cubicBezTo>
                  <a:cubicBezTo>
                    <a:pt x="97" y="132"/>
                    <a:pt x="97" y="132"/>
                    <a:pt x="97" y="132"/>
                  </a:cubicBezTo>
                  <a:cubicBezTo>
                    <a:pt x="94" y="133"/>
                    <a:pt x="92" y="135"/>
                    <a:pt x="89" y="136"/>
                  </a:cubicBezTo>
                  <a:cubicBezTo>
                    <a:pt x="84" y="128"/>
                    <a:pt x="74" y="113"/>
                    <a:pt x="74" y="113"/>
                  </a:cubicBezTo>
                  <a:close/>
                  <a:moveTo>
                    <a:pt x="105" y="128"/>
                  </a:moveTo>
                  <a:cubicBezTo>
                    <a:pt x="185" y="128"/>
                    <a:pt x="185" y="128"/>
                    <a:pt x="185" y="128"/>
                  </a:cubicBezTo>
                  <a:cubicBezTo>
                    <a:pt x="166" y="119"/>
                    <a:pt x="148" y="103"/>
                    <a:pt x="148" y="103"/>
                  </a:cubicBezTo>
                  <a:cubicBezTo>
                    <a:pt x="134" y="112"/>
                    <a:pt x="120" y="121"/>
                    <a:pt x="105" y="128"/>
                  </a:cubicBezTo>
                  <a:close/>
                  <a:moveTo>
                    <a:pt x="124" y="194"/>
                  </a:moveTo>
                  <a:cubicBezTo>
                    <a:pt x="171" y="194"/>
                    <a:pt x="171" y="194"/>
                    <a:pt x="171" y="194"/>
                  </a:cubicBezTo>
                  <a:cubicBezTo>
                    <a:pt x="171" y="153"/>
                    <a:pt x="171" y="153"/>
                    <a:pt x="171" y="153"/>
                  </a:cubicBezTo>
                  <a:cubicBezTo>
                    <a:pt x="124" y="153"/>
                    <a:pt x="124" y="153"/>
                    <a:pt x="124" y="153"/>
                  </a:cubicBezTo>
                  <a:lnTo>
                    <a:pt x="124" y="194"/>
                  </a:lnTo>
                  <a:close/>
                  <a:moveTo>
                    <a:pt x="150" y="67"/>
                  </a:moveTo>
                  <a:cubicBezTo>
                    <a:pt x="153" y="64"/>
                    <a:pt x="162" y="54"/>
                    <a:pt x="167" y="45"/>
                  </a:cubicBezTo>
                  <a:cubicBezTo>
                    <a:pt x="138" y="45"/>
                    <a:pt x="138" y="45"/>
                    <a:pt x="138" y="45"/>
                  </a:cubicBezTo>
                  <a:cubicBezTo>
                    <a:pt x="144" y="59"/>
                    <a:pt x="146" y="61"/>
                    <a:pt x="150" y="67"/>
                  </a:cubicBezTo>
                  <a:close/>
                  <a:moveTo>
                    <a:pt x="0" y="65"/>
                  </a:moveTo>
                  <a:cubicBezTo>
                    <a:pt x="34" y="23"/>
                    <a:pt x="42" y="1"/>
                    <a:pt x="42" y="1"/>
                  </a:cubicBezTo>
                  <a:cubicBezTo>
                    <a:pt x="68" y="12"/>
                    <a:pt x="41" y="0"/>
                    <a:pt x="68" y="12"/>
                  </a:cubicBezTo>
                  <a:cubicBezTo>
                    <a:pt x="62" y="24"/>
                    <a:pt x="47" y="48"/>
                    <a:pt x="30" y="69"/>
                  </a:cubicBezTo>
                  <a:cubicBezTo>
                    <a:pt x="36" y="69"/>
                    <a:pt x="42" y="70"/>
                    <a:pt x="47" y="70"/>
                  </a:cubicBezTo>
                  <a:cubicBezTo>
                    <a:pt x="51" y="64"/>
                    <a:pt x="65" y="44"/>
                    <a:pt x="68" y="37"/>
                  </a:cubicBezTo>
                  <a:cubicBezTo>
                    <a:pt x="91" y="51"/>
                    <a:pt x="69" y="37"/>
                    <a:pt x="91" y="51"/>
                  </a:cubicBezTo>
                  <a:cubicBezTo>
                    <a:pt x="78" y="71"/>
                    <a:pt x="60" y="98"/>
                    <a:pt x="39" y="124"/>
                  </a:cubicBezTo>
                  <a:cubicBezTo>
                    <a:pt x="55" y="122"/>
                    <a:pt x="78" y="118"/>
                    <a:pt x="78" y="118"/>
                  </a:cubicBezTo>
                  <a:cubicBezTo>
                    <a:pt x="77" y="122"/>
                    <a:pt x="75" y="145"/>
                    <a:pt x="75" y="145"/>
                  </a:cubicBezTo>
                  <a:cubicBezTo>
                    <a:pt x="9" y="155"/>
                    <a:pt x="75" y="145"/>
                    <a:pt x="9" y="155"/>
                  </a:cubicBezTo>
                  <a:cubicBezTo>
                    <a:pt x="7" y="145"/>
                    <a:pt x="1" y="129"/>
                    <a:pt x="1" y="129"/>
                  </a:cubicBezTo>
                  <a:cubicBezTo>
                    <a:pt x="5" y="126"/>
                    <a:pt x="28" y="98"/>
                    <a:pt x="31" y="92"/>
                  </a:cubicBezTo>
                  <a:cubicBezTo>
                    <a:pt x="22" y="92"/>
                    <a:pt x="12" y="93"/>
                    <a:pt x="3" y="93"/>
                  </a:cubicBezTo>
                  <a:cubicBezTo>
                    <a:pt x="3" y="89"/>
                    <a:pt x="1" y="73"/>
                    <a:pt x="0" y="65"/>
                  </a:cubicBezTo>
                  <a:close/>
                  <a:moveTo>
                    <a:pt x="3" y="189"/>
                  </a:moveTo>
                  <a:cubicBezTo>
                    <a:pt x="15" y="186"/>
                    <a:pt x="72" y="168"/>
                    <a:pt x="84" y="163"/>
                  </a:cubicBezTo>
                  <a:cubicBezTo>
                    <a:pt x="82" y="191"/>
                    <a:pt x="81" y="192"/>
                    <a:pt x="81" y="192"/>
                  </a:cubicBezTo>
                  <a:cubicBezTo>
                    <a:pt x="74" y="194"/>
                    <a:pt x="19" y="215"/>
                    <a:pt x="15" y="217"/>
                  </a:cubicBezTo>
                  <a:cubicBezTo>
                    <a:pt x="14" y="214"/>
                    <a:pt x="8" y="198"/>
                    <a:pt x="3" y="18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16" name="组合 157"/>
            <p:cNvGrpSpPr/>
            <p:nvPr/>
          </p:nvGrpSpPr>
          <p:grpSpPr>
            <a:xfrm>
              <a:off x="386701" y="3265720"/>
              <a:ext cx="362830" cy="326686"/>
              <a:chOff x="421537" y="3278338"/>
              <a:chExt cx="312900" cy="281730"/>
            </a:xfrm>
            <a:grpFill/>
          </p:grpSpPr>
          <p:sp>
            <p:nvSpPr>
              <p:cNvPr id="17" name="Freeform 5"/>
              <p:cNvSpPr/>
              <p:nvPr/>
            </p:nvSpPr>
            <p:spPr bwMode="auto">
              <a:xfrm>
                <a:off x="531832" y="3291525"/>
                <a:ext cx="32369" cy="17983"/>
              </a:xfrm>
              <a:custGeom>
                <a:avLst/>
                <a:gdLst>
                  <a:gd name="T0" fmla="*/ 5 w 43"/>
                  <a:gd name="T1" fmla="*/ 17 h 23"/>
                  <a:gd name="T2" fmla="*/ 27 w 43"/>
                  <a:gd name="T3" fmla="*/ 4 h 23"/>
                  <a:gd name="T4" fmla="*/ 40 w 43"/>
                  <a:gd name="T5" fmla="*/ 5 h 23"/>
                  <a:gd name="T6" fmla="*/ 16 w 43"/>
                  <a:gd name="T7" fmla="*/ 19 h 23"/>
                  <a:gd name="T8" fmla="*/ 5 w 43"/>
                  <a:gd name="T9" fmla="*/ 17 h 23"/>
                </a:gdLst>
                <a:ahLst/>
                <a:cxnLst>
                  <a:cxn ang="0">
                    <a:pos x="T0" y="T1"/>
                  </a:cxn>
                  <a:cxn ang="0">
                    <a:pos x="T2" y="T3"/>
                  </a:cxn>
                  <a:cxn ang="0">
                    <a:pos x="T4" y="T5"/>
                  </a:cxn>
                  <a:cxn ang="0">
                    <a:pos x="T6" y="T7"/>
                  </a:cxn>
                  <a:cxn ang="0">
                    <a:pos x="T8" y="T9"/>
                  </a:cxn>
                </a:cxnLst>
                <a:rect l="0" t="0" r="r" b="b"/>
                <a:pathLst>
                  <a:path w="43" h="23">
                    <a:moveTo>
                      <a:pt x="5" y="17"/>
                    </a:moveTo>
                    <a:cubicBezTo>
                      <a:pt x="11" y="11"/>
                      <a:pt x="19" y="7"/>
                      <a:pt x="27" y="4"/>
                    </a:cubicBezTo>
                    <a:cubicBezTo>
                      <a:pt x="29" y="4"/>
                      <a:pt x="43" y="0"/>
                      <a:pt x="40" y="5"/>
                    </a:cubicBezTo>
                    <a:cubicBezTo>
                      <a:pt x="34" y="13"/>
                      <a:pt x="24" y="16"/>
                      <a:pt x="16" y="19"/>
                    </a:cubicBezTo>
                    <a:cubicBezTo>
                      <a:pt x="14" y="20"/>
                      <a:pt x="0" y="23"/>
                      <a:pt x="5" y="17"/>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8" name="Freeform 6"/>
              <p:cNvSpPr/>
              <p:nvPr/>
            </p:nvSpPr>
            <p:spPr bwMode="auto">
              <a:xfrm>
                <a:off x="565400" y="3283133"/>
                <a:ext cx="32369" cy="16784"/>
              </a:xfrm>
              <a:custGeom>
                <a:avLst/>
                <a:gdLst>
                  <a:gd name="T0" fmla="*/ 3 w 43"/>
                  <a:gd name="T1" fmla="*/ 14 h 21"/>
                  <a:gd name="T2" fmla="*/ 25 w 43"/>
                  <a:gd name="T3" fmla="*/ 4 h 21"/>
                  <a:gd name="T4" fmla="*/ 43 w 43"/>
                  <a:gd name="T5" fmla="*/ 6 h 21"/>
                  <a:gd name="T6" fmla="*/ 19 w 43"/>
                  <a:gd name="T7" fmla="*/ 17 h 21"/>
                  <a:gd name="T8" fmla="*/ 3 w 43"/>
                  <a:gd name="T9" fmla="*/ 14 h 21"/>
                </a:gdLst>
                <a:ahLst/>
                <a:cxnLst>
                  <a:cxn ang="0">
                    <a:pos x="T0" y="T1"/>
                  </a:cxn>
                  <a:cxn ang="0">
                    <a:pos x="T2" y="T3"/>
                  </a:cxn>
                  <a:cxn ang="0">
                    <a:pos x="T4" y="T5"/>
                  </a:cxn>
                  <a:cxn ang="0">
                    <a:pos x="T6" y="T7"/>
                  </a:cxn>
                  <a:cxn ang="0">
                    <a:pos x="T8" y="T9"/>
                  </a:cxn>
                </a:cxnLst>
                <a:rect l="0" t="0" r="r" b="b"/>
                <a:pathLst>
                  <a:path w="43" h="21">
                    <a:moveTo>
                      <a:pt x="3" y="14"/>
                    </a:moveTo>
                    <a:cubicBezTo>
                      <a:pt x="8" y="8"/>
                      <a:pt x="17" y="6"/>
                      <a:pt x="25" y="4"/>
                    </a:cubicBezTo>
                    <a:cubicBezTo>
                      <a:pt x="29" y="3"/>
                      <a:pt x="43" y="0"/>
                      <a:pt x="43" y="6"/>
                    </a:cubicBezTo>
                    <a:cubicBezTo>
                      <a:pt x="39" y="14"/>
                      <a:pt x="26" y="16"/>
                      <a:pt x="19" y="17"/>
                    </a:cubicBezTo>
                    <a:cubicBezTo>
                      <a:pt x="16" y="18"/>
                      <a:pt x="0" y="21"/>
                      <a:pt x="3" y="1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9" name="Freeform 7"/>
              <p:cNvSpPr/>
              <p:nvPr/>
            </p:nvSpPr>
            <p:spPr bwMode="auto">
              <a:xfrm>
                <a:off x="603763" y="3280736"/>
                <a:ext cx="31170" cy="11989"/>
              </a:xfrm>
              <a:custGeom>
                <a:avLst/>
                <a:gdLst>
                  <a:gd name="T0" fmla="*/ 0 w 42"/>
                  <a:gd name="T1" fmla="*/ 9 h 16"/>
                  <a:gd name="T2" fmla="*/ 21 w 42"/>
                  <a:gd name="T3" fmla="*/ 2 h 16"/>
                  <a:gd name="T4" fmla="*/ 42 w 42"/>
                  <a:gd name="T5" fmla="*/ 6 h 16"/>
                  <a:gd name="T6" fmla="*/ 21 w 42"/>
                  <a:gd name="T7" fmla="*/ 14 h 16"/>
                  <a:gd name="T8" fmla="*/ 0 w 42"/>
                  <a:gd name="T9" fmla="*/ 9 h 16"/>
                </a:gdLst>
                <a:ahLst/>
                <a:cxnLst>
                  <a:cxn ang="0">
                    <a:pos x="T0" y="T1"/>
                  </a:cxn>
                  <a:cxn ang="0">
                    <a:pos x="T2" y="T3"/>
                  </a:cxn>
                  <a:cxn ang="0">
                    <a:pos x="T4" y="T5"/>
                  </a:cxn>
                  <a:cxn ang="0">
                    <a:pos x="T6" y="T7"/>
                  </a:cxn>
                  <a:cxn ang="0">
                    <a:pos x="T8" y="T9"/>
                  </a:cxn>
                </a:cxnLst>
                <a:rect l="0" t="0" r="r" b="b"/>
                <a:pathLst>
                  <a:path w="42" h="16">
                    <a:moveTo>
                      <a:pt x="0" y="9"/>
                    </a:moveTo>
                    <a:cubicBezTo>
                      <a:pt x="3" y="2"/>
                      <a:pt x="15" y="2"/>
                      <a:pt x="21" y="2"/>
                    </a:cubicBezTo>
                    <a:cubicBezTo>
                      <a:pt x="27" y="1"/>
                      <a:pt x="39" y="0"/>
                      <a:pt x="42" y="6"/>
                    </a:cubicBezTo>
                    <a:cubicBezTo>
                      <a:pt x="42" y="13"/>
                      <a:pt x="26" y="14"/>
                      <a:pt x="21" y="14"/>
                    </a:cubicBezTo>
                    <a:cubicBezTo>
                      <a:pt x="17" y="14"/>
                      <a:pt x="0" y="16"/>
                      <a:pt x="0" y="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 name="Freeform 8"/>
              <p:cNvSpPr/>
              <p:nvPr/>
            </p:nvSpPr>
            <p:spPr bwMode="auto">
              <a:xfrm>
                <a:off x="492270" y="3317900"/>
                <a:ext cx="28772" cy="22778"/>
              </a:xfrm>
              <a:custGeom>
                <a:avLst/>
                <a:gdLst>
                  <a:gd name="T0" fmla="*/ 4 w 39"/>
                  <a:gd name="T1" fmla="*/ 22 h 30"/>
                  <a:gd name="T2" fmla="*/ 26 w 39"/>
                  <a:gd name="T3" fmla="*/ 4 h 30"/>
                  <a:gd name="T4" fmla="*/ 35 w 39"/>
                  <a:gd name="T5" fmla="*/ 7 h 30"/>
                  <a:gd name="T6" fmla="*/ 10 w 39"/>
                  <a:gd name="T7" fmla="*/ 27 h 30"/>
                  <a:gd name="T8" fmla="*/ 4 w 39"/>
                  <a:gd name="T9" fmla="*/ 22 h 30"/>
                </a:gdLst>
                <a:ahLst/>
                <a:cxnLst>
                  <a:cxn ang="0">
                    <a:pos x="T0" y="T1"/>
                  </a:cxn>
                  <a:cxn ang="0">
                    <a:pos x="T2" y="T3"/>
                  </a:cxn>
                  <a:cxn ang="0">
                    <a:pos x="T4" y="T5"/>
                  </a:cxn>
                  <a:cxn ang="0">
                    <a:pos x="T6" y="T7"/>
                  </a:cxn>
                  <a:cxn ang="0">
                    <a:pos x="T8" y="T9"/>
                  </a:cxn>
                </a:cxnLst>
                <a:rect l="0" t="0" r="r" b="b"/>
                <a:pathLst>
                  <a:path w="39" h="30">
                    <a:moveTo>
                      <a:pt x="4" y="22"/>
                    </a:moveTo>
                    <a:cubicBezTo>
                      <a:pt x="10" y="14"/>
                      <a:pt x="18" y="8"/>
                      <a:pt x="26" y="4"/>
                    </a:cubicBezTo>
                    <a:cubicBezTo>
                      <a:pt x="31" y="2"/>
                      <a:pt x="39" y="0"/>
                      <a:pt x="35" y="7"/>
                    </a:cubicBezTo>
                    <a:cubicBezTo>
                      <a:pt x="29" y="16"/>
                      <a:pt x="20" y="22"/>
                      <a:pt x="10" y="27"/>
                    </a:cubicBezTo>
                    <a:cubicBezTo>
                      <a:pt x="5" y="30"/>
                      <a:pt x="0" y="28"/>
                      <a:pt x="4" y="2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 name="Freeform 9"/>
              <p:cNvSpPr/>
              <p:nvPr/>
            </p:nvSpPr>
            <p:spPr bwMode="auto">
              <a:xfrm>
                <a:off x="519843" y="3305911"/>
                <a:ext cx="34767" cy="22778"/>
              </a:xfrm>
              <a:custGeom>
                <a:avLst/>
                <a:gdLst>
                  <a:gd name="T0" fmla="*/ 5 w 47"/>
                  <a:gd name="T1" fmla="*/ 21 h 30"/>
                  <a:gd name="T2" fmla="*/ 30 w 47"/>
                  <a:gd name="T3" fmla="*/ 4 h 30"/>
                  <a:gd name="T4" fmla="*/ 44 w 47"/>
                  <a:gd name="T5" fmla="*/ 8 h 30"/>
                  <a:gd name="T6" fmla="*/ 17 w 47"/>
                  <a:gd name="T7" fmla="*/ 27 h 30"/>
                  <a:gd name="T8" fmla="*/ 5 w 47"/>
                  <a:gd name="T9" fmla="*/ 21 h 30"/>
                </a:gdLst>
                <a:ahLst/>
                <a:cxnLst>
                  <a:cxn ang="0">
                    <a:pos x="T0" y="T1"/>
                  </a:cxn>
                  <a:cxn ang="0">
                    <a:pos x="T2" y="T3"/>
                  </a:cxn>
                  <a:cxn ang="0">
                    <a:pos x="T4" y="T5"/>
                  </a:cxn>
                  <a:cxn ang="0">
                    <a:pos x="T6" y="T7"/>
                  </a:cxn>
                  <a:cxn ang="0">
                    <a:pos x="T8" y="T9"/>
                  </a:cxn>
                </a:cxnLst>
                <a:rect l="0" t="0" r="r" b="b"/>
                <a:pathLst>
                  <a:path w="47" h="30">
                    <a:moveTo>
                      <a:pt x="5" y="21"/>
                    </a:moveTo>
                    <a:cubicBezTo>
                      <a:pt x="11" y="13"/>
                      <a:pt x="20" y="8"/>
                      <a:pt x="30" y="4"/>
                    </a:cubicBezTo>
                    <a:cubicBezTo>
                      <a:pt x="34" y="3"/>
                      <a:pt x="47" y="0"/>
                      <a:pt x="44" y="8"/>
                    </a:cubicBezTo>
                    <a:cubicBezTo>
                      <a:pt x="38" y="17"/>
                      <a:pt x="27" y="23"/>
                      <a:pt x="17" y="27"/>
                    </a:cubicBezTo>
                    <a:cubicBezTo>
                      <a:pt x="12" y="28"/>
                      <a:pt x="0" y="30"/>
                      <a:pt x="5" y="2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 name="Freeform 10"/>
              <p:cNvSpPr/>
              <p:nvPr/>
            </p:nvSpPr>
            <p:spPr bwMode="auto">
              <a:xfrm>
                <a:off x="557008" y="3296321"/>
                <a:ext cx="37164" cy="20380"/>
              </a:xfrm>
              <a:custGeom>
                <a:avLst/>
                <a:gdLst>
                  <a:gd name="T0" fmla="*/ 3 w 50"/>
                  <a:gd name="T1" fmla="*/ 18 h 27"/>
                  <a:gd name="T2" fmla="*/ 30 w 50"/>
                  <a:gd name="T3" fmla="*/ 3 h 27"/>
                  <a:gd name="T4" fmla="*/ 50 w 50"/>
                  <a:gd name="T5" fmla="*/ 8 h 27"/>
                  <a:gd name="T6" fmla="*/ 22 w 50"/>
                  <a:gd name="T7" fmla="*/ 24 h 27"/>
                  <a:gd name="T8" fmla="*/ 3 w 50"/>
                  <a:gd name="T9" fmla="*/ 18 h 27"/>
                </a:gdLst>
                <a:ahLst/>
                <a:cxnLst>
                  <a:cxn ang="0">
                    <a:pos x="T0" y="T1"/>
                  </a:cxn>
                  <a:cxn ang="0">
                    <a:pos x="T2" y="T3"/>
                  </a:cxn>
                  <a:cxn ang="0">
                    <a:pos x="T4" y="T5"/>
                  </a:cxn>
                  <a:cxn ang="0">
                    <a:pos x="T6" y="T7"/>
                  </a:cxn>
                  <a:cxn ang="0">
                    <a:pos x="T8" y="T9"/>
                  </a:cxn>
                </a:cxnLst>
                <a:rect l="0" t="0" r="r" b="b"/>
                <a:pathLst>
                  <a:path w="50" h="27">
                    <a:moveTo>
                      <a:pt x="3" y="18"/>
                    </a:moveTo>
                    <a:cubicBezTo>
                      <a:pt x="9" y="9"/>
                      <a:pt x="20" y="5"/>
                      <a:pt x="30" y="3"/>
                    </a:cubicBezTo>
                    <a:cubicBezTo>
                      <a:pt x="35" y="2"/>
                      <a:pt x="50" y="0"/>
                      <a:pt x="50" y="8"/>
                    </a:cubicBezTo>
                    <a:cubicBezTo>
                      <a:pt x="46" y="19"/>
                      <a:pt x="31" y="22"/>
                      <a:pt x="22" y="24"/>
                    </a:cubicBezTo>
                    <a:cubicBezTo>
                      <a:pt x="17" y="25"/>
                      <a:pt x="0" y="27"/>
                      <a:pt x="3" y="1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 name="Freeform 11"/>
              <p:cNvSpPr/>
              <p:nvPr/>
            </p:nvSpPr>
            <p:spPr bwMode="auto">
              <a:xfrm>
                <a:off x="601365" y="3292724"/>
                <a:ext cx="37164" cy="16784"/>
              </a:xfrm>
              <a:custGeom>
                <a:avLst/>
                <a:gdLst>
                  <a:gd name="T0" fmla="*/ 0 w 50"/>
                  <a:gd name="T1" fmla="*/ 12 h 22"/>
                  <a:gd name="T2" fmla="*/ 25 w 50"/>
                  <a:gd name="T3" fmla="*/ 1 h 22"/>
                  <a:gd name="T4" fmla="*/ 50 w 50"/>
                  <a:gd name="T5" fmla="*/ 9 h 22"/>
                  <a:gd name="T6" fmla="*/ 25 w 50"/>
                  <a:gd name="T7" fmla="*/ 22 h 22"/>
                  <a:gd name="T8" fmla="*/ 0 w 50"/>
                  <a:gd name="T9" fmla="*/ 12 h 22"/>
                </a:gdLst>
                <a:ahLst/>
                <a:cxnLst>
                  <a:cxn ang="0">
                    <a:pos x="T0" y="T1"/>
                  </a:cxn>
                  <a:cxn ang="0">
                    <a:pos x="T2" y="T3"/>
                  </a:cxn>
                  <a:cxn ang="0">
                    <a:pos x="T4" y="T5"/>
                  </a:cxn>
                  <a:cxn ang="0">
                    <a:pos x="T6" y="T7"/>
                  </a:cxn>
                  <a:cxn ang="0">
                    <a:pos x="T8" y="T9"/>
                  </a:cxn>
                </a:cxnLst>
                <a:rect l="0" t="0" r="r" b="b"/>
                <a:pathLst>
                  <a:path w="50" h="22">
                    <a:moveTo>
                      <a:pt x="0" y="12"/>
                    </a:moveTo>
                    <a:cubicBezTo>
                      <a:pt x="3" y="3"/>
                      <a:pt x="17" y="1"/>
                      <a:pt x="25" y="1"/>
                    </a:cubicBezTo>
                    <a:cubicBezTo>
                      <a:pt x="33" y="0"/>
                      <a:pt x="47" y="0"/>
                      <a:pt x="50" y="9"/>
                    </a:cubicBezTo>
                    <a:cubicBezTo>
                      <a:pt x="50" y="19"/>
                      <a:pt x="32" y="21"/>
                      <a:pt x="25" y="22"/>
                    </a:cubicBezTo>
                    <a:cubicBezTo>
                      <a:pt x="18" y="22"/>
                      <a:pt x="0" y="22"/>
                      <a:pt x="0" y="1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 name="Freeform 12"/>
              <p:cNvSpPr/>
              <p:nvPr/>
            </p:nvSpPr>
            <p:spPr bwMode="auto">
              <a:xfrm>
                <a:off x="477883" y="3340678"/>
                <a:ext cx="28772" cy="29971"/>
              </a:xfrm>
              <a:custGeom>
                <a:avLst/>
                <a:gdLst>
                  <a:gd name="T0" fmla="*/ 3 w 37"/>
                  <a:gd name="T1" fmla="*/ 26 h 40"/>
                  <a:gd name="T2" fmla="*/ 26 w 37"/>
                  <a:gd name="T3" fmla="*/ 3 h 40"/>
                  <a:gd name="T4" fmla="*/ 34 w 37"/>
                  <a:gd name="T5" fmla="*/ 11 h 40"/>
                  <a:gd name="T6" fmla="*/ 9 w 37"/>
                  <a:gd name="T7" fmla="*/ 37 h 40"/>
                  <a:gd name="T8" fmla="*/ 3 w 37"/>
                  <a:gd name="T9" fmla="*/ 26 h 40"/>
                </a:gdLst>
                <a:ahLst/>
                <a:cxnLst>
                  <a:cxn ang="0">
                    <a:pos x="T0" y="T1"/>
                  </a:cxn>
                  <a:cxn ang="0">
                    <a:pos x="T2" y="T3"/>
                  </a:cxn>
                  <a:cxn ang="0">
                    <a:pos x="T4" y="T5"/>
                  </a:cxn>
                  <a:cxn ang="0">
                    <a:pos x="T6" y="T7"/>
                  </a:cxn>
                  <a:cxn ang="0">
                    <a:pos x="T8" y="T9"/>
                  </a:cxn>
                </a:cxnLst>
                <a:rect l="0" t="0" r="r" b="b"/>
                <a:pathLst>
                  <a:path w="37" h="40">
                    <a:moveTo>
                      <a:pt x="3" y="26"/>
                    </a:moveTo>
                    <a:cubicBezTo>
                      <a:pt x="8" y="16"/>
                      <a:pt x="16" y="8"/>
                      <a:pt x="26" y="3"/>
                    </a:cubicBezTo>
                    <a:cubicBezTo>
                      <a:pt x="33" y="0"/>
                      <a:pt x="37" y="4"/>
                      <a:pt x="34" y="11"/>
                    </a:cubicBezTo>
                    <a:cubicBezTo>
                      <a:pt x="29" y="22"/>
                      <a:pt x="20" y="31"/>
                      <a:pt x="9" y="37"/>
                    </a:cubicBezTo>
                    <a:cubicBezTo>
                      <a:pt x="1" y="40"/>
                      <a:pt x="0" y="32"/>
                      <a:pt x="3" y="2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 name="Freeform 13"/>
              <p:cNvSpPr/>
              <p:nvPr/>
            </p:nvSpPr>
            <p:spPr bwMode="auto">
              <a:xfrm>
                <a:off x="506656" y="3327491"/>
                <a:ext cx="38363" cy="29971"/>
              </a:xfrm>
              <a:custGeom>
                <a:avLst/>
                <a:gdLst>
                  <a:gd name="T0" fmla="*/ 4 w 50"/>
                  <a:gd name="T1" fmla="*/ 25 h 39"/>
                  <a:gd name="T2" fmla="*/ 31 w 50"/>
                  <a:gd name="T3" fmla="*/ 2 h 39"/>
                  <a:gd name="T4" fmla="*/ 47 w 50"/>
                  <a:gd name="T5" fmla="*/ 11 h 39"/>
                  <a:gd name="T6" fmla="*/ 17 w 50"/>
                  <a:gd name="T7" fmla="*/ 37 h 39"/>
                  <a:gd name="T8" fmla="*/ 4 w 50"/>
                  <a:gd name="T9" fmla="*/ 25 h 39"/>
                </a:gdLst>
                <a:ahLst/>
                <a:cxnLst>
                  <a:cxn ang="0">
                    <a:pos x="T0" y="T1"/>
                  </a:cxn>
                  <a:cxn ang="0">
                    <a:pos x="T2" y="T3"/>
                  </a:cxn>
                  <a:cxn ang="0">
                    <a:pos x="T4" y="T5"/>
                  </a:cxn>
                  <a:cxn ang="0">
                    <a:pos x="T6" y="T7"/>
                  </a:cxn>
                  <a:cxn ang="0">
                    <a:pos x="T8" y="T9"/>
                  </a:cxn>
                </a:cxnLst>
                <a:rect l="0" t="0" r="r" b="b"/>
                <a:pathLst>
                  <a:path w="50" h="39">
                    <a:moveTo>
                      <a:pt x="4" y="25"/>
                    </a:moveTo>
                    <a:cubicBezTo>
                      <a:pt x="9" y="14"/>
                      <a:pt x="20" y="7"/>
                      <a:pt x="31" y="2"/>
                    </a:cubicBezTo>
                    <a:cubicBezTo>
                      <a:pt x="39" y="0"/>
                      <a:pt x="50" y="1"/>
                      <a:pt x="47" y="11"/>
                    </a:cubicBezTo>
                    <a:cubicBezTo>
                      <a:pt x="41" y="24"/>
                      <a:pt x="29" y="32"/>
                      <a:pt x="17" y="37"/>
                    </a:cubicBezTo>
                    <a:cubicBezTo>
                      <a:pt x="8" y="39"/>
                      <a:pt x="0" y="35"/>
                      <a:pt x="4" y="2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 name="Freeform 14"/>
              <p:cNvSpPr/>
              <p:nvPr/>
            </p:nvSpPr>
            <p:spPr bwMode="auto">
              <a:xfrm>
                <a:off x="464696" y="3369451"/>
                <a:ext cx="27574" cy="38363"/>
              </a:xfrm>
              <a:custGeom>
                <a:avLst/>
                <a:gdLst>
                  <a:gd name="T0" fmla="*/ 2 w 36"/>
                  <a:gd name="T1" fmla="*/ 31 h 51"/>
                  <a:gd name="T2" fmla="*/ 25 w 36"/>
                  <a:gd name="T3" fmla="*/ 4 h 51"/>
                  <a:gd name="T4" fmla="*/ 34 w 36"/>
                  <a:gd name="T5" fmla="*/ 19 h 51"/>
                  <a:gd name="T6" fmla="*/ 10 w 36"/>
                  <a:gd name="T7" fmla="*/ 49 h 51"/>
                  <a:gd name="T8" fmla="*/ 2 w 36"/>
                  <a:gd name="T9" fmla="*/ 31 h 51"/>
                </a:gdLst>
                <a:ahLst/>
                <a:cxnLst>
                  <a:cxn ang="0">
                    <a:pos x="T0" y="T1"/>
                  </a:cxn>
                  <a:cxn ang="0">
                    <a:pos x="T2" y="T3"/>
                  </a:cxn>
                  <a:cxn ang="0">
                    <a:pos x="T4" y="T5"/>
                  </a:cxn>
                  <a:cxn ang="0">
                    <a:pos x="T6" y="T7"/>
                  </a:cxn>
                  <a:cxn ang="0">
                    <a:pos x="T8" y="T9"/>
                  </a:cxn>
                </a:cxnLst>
                <a:rect l="0" t="0" r="r" b="b"/>
                <a:pathLst>
                  <a:path w="36" h="51">
                    <a:moveTo>
                      <a:pt x="2" y="31"/>
                    </a:moveTo>
                    <a:cubicBezTo>
                      <a:pt x="6" y="20"/>
                      <a:pt x="14" y="10"/>
                      <a:pt x="25" y="4"/>
                    </a:cubicBezTo>
                    <a:cubicBezTo>
                      <a:pt x="35" y="0"/>
                      <a:pt x="36" y="11"/>
                      <a:pt x="34" y="19"/>
                    </a:cubicBezTo>
                    <a:cubicBezTo>
                      <a:pt x="30" y="31"/>
                      <a:pt x="22" y="44"/>
                      <a:pt x="10" y="49"/>
                    </a:cubicBezTo>
                    <a:cubicBezTo>
                      <a:pt x="0" y="51"/>
                      <a:pt x="0" y="38"/>
                      <a:pt x="2" y="3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 name="Freeform 15"/>
              <p:cNvSpPr/>
              <p:nvPr/>
            </p:nvSpPr>
            <p:spPr bwMode="auto">
              <a:xfrm>
                <a:off x="494667" y="3358661"/>
                <a:ext cx="38363" cy="39562"/>
              </a:xfrm>
              <a:custGeom>
                <a:avLst/>
                <a:gdLst>
                  <a:gd name="T0" fmla="*/ 3 w 51"/>
                  <a:gd name="T1" fmla="*/ 31 h 53"/>
                  <a:gd name="T2" fmla="*/ 31 w 51"/>
                  <a:gd name="T3" fmla="*/ 3 h 53"/>
                  <a:gd name="T4" fmla="*/ 49 w 51"/>
                  <a:gd name="T5" fmla="*/ 19 h 53"/>
                  <a:gd name="T6" fmla="*/ 18 w 51"/>
                  <a:gd name="T7" fmla="*/ 51 h 53"/>
                  <a:gd name="T8" fmla="*/ 3 w 51"/>
                  <a:gd name="T9" fmla="*/ 31 h 53"/>
                </a:gdLst>
                <a:ahLst/>
                <a:cxnLst>
                  <a:cxn ang="0">
                    <a:pos x="T0" y="T1"/>
                  </a:cxn>
                  <a:cxn ang="0">
                    <a:pos x="T2" y="T3"/>
                  </a:cxn>
                  <a:cxn ang="0">
                    <a:pos x="T4" y="T5"/>
                  </a:cxn>
                  <a:cxn ang="0">
                    <a:pos x="T6" y="T7"/>
                  </a:cxn>
                  <a:cxn ang="0">
                    <a:pos x="T8" y="T9"/>
                  </a:cxn>
                </a:cxnLst>
                <a:rect l="0" t="0" r="r" b="b"/>
                <a:pathLst>
                  <a:path w="51" h="53">
                    <a:moveTo>
                      <a:pt x="3" y="31"/>
                    </a:moveTo>
                    <a:cubicBezTo>
                      <a:pt x="8" y="18"/>
                      <a:pt x="18" y="7"/>
                      <a:pt x="31" y="3"/>
                    </a:cubicBezTo>
                    <a:cubicBezTo>
                      <a:pt x="43" y="0"/>
                      <a:pt x="51" y="7"/>
                      <a:pt x="49" y="19"/>
                    </a:cubicBezTo>
                    <a:cubicBezTo>
                      <a:pt x="44" y="34"/>
                      <a:pt x="33" y="46"/>
                      <a:pt x="18" y="51"/>
                    </a:cubicBezTo>
                    <a:cubicBezTo>
                      <a:pt x="6" y="53"/>
                      <a:pt x="0" y="42"/>
                      <a:pt x="3" y="3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 name="Freeform 16"/>
              <p:cNvSpPr/>
              <p:nvPr/>
            </p:nvSpPr>
            <p:spPr bwMode="auto">
              <a:xfrm>
                <a:off x="455105" y="3410212"/>
                <a:ext cx="25176" cy="41960"/>
              </a:xfrm>
              <a:custGeom>
                <a:avLst/>
                <a:gdLst>
                  <a:gd name="T0" fmla="*/ 2 w 34"/>
                  <a:gd name="T1" fmla="*/ 32 h 56"/>
                  <a:gd name="T2" fmla="*/ 21 w 34"/>
                  <a:gd name="T3" fmla="*/ 3 h 56"/>
                  <a:gd name="T4" fmla="*/ 33 w 34"/>
                  <a:gd name="T5" fmla="*/ 25 h 56"/>
                  <a:gd name="T6" fmla="*/ 12 w 34"/>
                  <a:gd name="T7" fmla="*/ 56 h 56"/>
                  <a:gd name="T8" fmla="*/ 2 w 34"/>
                  <a:gd name="T9" fmla="*/ 32 h 56"/>
                </a:gdLst>
                <a:ahLst/>
                <a:cxnLst>
                  <a:cxn ang="0">
                    <a:pos x="T0" y="T1"/>
                  </a:cxn>
                  <a:cxn ang="0">
                    <a:pos x="T2" y="T3"/>
                  </a:cxn>
                  <a:cxn ang="0">
                    <a:pos x="T4" y="T5"/>
                  </a:cxn>
                  <a:cxn ang="0">
                    <a:pos x="T6" y="T7"/>
                  </a:cxn>
                  <a:cxn ang="0">
                    <a:pos x="T8" y="T9"/>
                  </a:cxn>
                </a:cxnLst>
                <a:rect l="0" t="0" r="r" b="b"/>
                <a:pathLst>
                  <a:path w="34" h="56">
                    <a:moveTo>
                      <a:pt x="2" y="32"/>
                    </a:moveTo>
                    <a:cubicBezTo>
                      <a:pt x="4" y="21"/>
                      <a:pt x="10" y="7"/>
                      <a:pt x="21" y="3"/>
                    </a:cubicBezTo>
                    <a:cubicBezTo>
                      <a:pt x="33" y="0"/>
                      <a:pt x="34" y="17"/>
                      <a:pt x="33" y="25"/>
                    </a:cubicBezTo>
                    <a:cubicBezTo>
                      <a:pt x="31" y="37"/>
                      <a:pt x="25" y="53"/>
                      <a:pt x="12" y="56"/>
                    </a:cubicBezTo>
                    <a:cubicBezTo>
                      <a:pt x="1" y="56"/>
                      <a:pt x="0" y="40"/>
                      <a:pt x="2" y="3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 name="Freeform 17"/>
              <p:cNvSpPr/>
              <p:nvPr/>
            </p:nvSpPr>
            <p:spPr bwMode="auto">
              <a:xfrm>
                <a:off x="485076" y="3401820"/>
                <a:ext cx="37164" cy="46755"/>
              </a:xfrm>
              <a:custGeom>
                <a:avLst/>
                <a:gdLst>
                  <a:gd name="T0" fmla="*/ 1 w 50"/>
                  <a:gd name="T1" fmla="*/ 35 h 62"/>
                  <a:gd name="T2" fmla="*/ 28 w 50"/>
                  <a:gd name="T3" fmla="*/ 2 h 62"/>
                  <a:gd name="T4" fmla="*/ 49 w 50"/>
                  <a:gd name="T5" fmla="*/ 27 h 62"/>
                  <a:gd name="T6" fmla="*/ 20 w 50"/>
                  <a:gd name="T7" fmla="*/ 62 h 62"/>
                  <a:gd name="T8" fmla="*/ 1 w 50"/>
                  <a:gd name="T9" fmla="*/ 35 h 62"/>
                </a:gdLst>
                <a:ahLst/>
                <a:cxnLst>
                  <a:cxn ang="0">
                    <a:pos x="T0" y="T1"/>
                  </a:cxn>
                  <a:cxn ang="0">
                    <a:pos x="T2" y="T3"/>
                  </a:cxn>
                  <a:cxn ang="0">
                    <a:pos x="T4" y="T5"/>
                  </a:cxn>
                  <a:cxn ang="0">
                    <a:pos x="T6" y="T7"/>
                  </a:cxn>
                  <a:cxn ang="0">
                    <a:pos x="T8" y="T9"/>
                  </a:cxn>
                </a:cxnLst>
                <a:rect l="0" t="0" r="r" b="b"/>
                <a:pathLst>
                  <a:path w="50" h="62">
                    <a:moveTo>
                      <a:pt x="1" y="35"/>
                    </a:moveTo>
                    <a:cubicBezTo>
                      <a:pt x="4" y="20"/>
                      <a:pt x="14" y="6"/>
                      <a:pt x="28" y="2"/>
                    </a:cubicBezTo>
                    <a:cubicBezTo>
                      <a:pt x="43" y="0"/>
                      <a:pt x="50" y="14"/>
                      <a:pt x="49" y="27"/>
                    </a:cubicBezTo>
                    <a:cubicBezTo>
                      <a:pt x="47" y="43"/>
                      <a:pt x="36" y="59"/>
                      <a:pt x="20" y="62"/>
                    </a:cubicBezTo>
                    <a:cubicBezTo>
                      <a:pt x="5" y="62"/>
                      <a:pt x="0" y="47"/>
                      <a:pt x="1" y="3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 name="Freeform 18"/>
              <p:cNvSpPr/>
              <p:nvPr/>
            </p:nvSpPr>
            <p:spPr bwMode="auto">
              <a:xfrm>
                <a:off x="529434" y="3394626"/>
                <a:ext cx="49153" cy="51551"/>
              </a:xfrm>
              <a:custGeom>
                <a:avLst/>
                <a:gdLst>
                  <a:gd name="T0" fmla="*/ 1 w 65"/>
                  <a:gd name="T1" fmla="*/ 36 h 68"/>
                  <a:gd name="T2" fmla="*/ 35 w 65"/>
                  <a:gd name="T3" fmla="*/ 1 h 68"/>
                  <a:gd name="T4" fmla="*/ 65 w 65"/>
                  <a:gd name="T5" fmla="*/ 30 h 68"/>
                  <a:gd name="T6" fmla="*/ 29 w 65"/>
                  <a:gd name="T7" fmla="*/ 66 h 68"/>
                  <a:gd name="T8" fmla="*/ 1 w 65"/>
                  <a:gd name="T9" fmla="*/ 36 h 68"/>
                </a:gdLst>
                <a:ahLst/>
                <a:cxnLst>
                  <a:cxn ang="0">
                    <a:pos x="T0" y="T1"/>
                  </a:cxn>
                  <a:cxn ang="0">
                    <a:pos x="T2" y="T3"/>
                  </a:cxn>
                  <a:cxn ang="0">
                    <a:pos x="T4" y="T5"/>
                  </a:cxn>
                  <a:cxn ang="0">
                    <a:pos x="T6" y="T7"/>
                  </a:cxn>
                  <a:cxn ang="0">
                    <a:pos x="T8" y="T9"/>
                  </a:cxn>
                </a:cxnLst>
                <a:rect l="0" t="0" r="r" b="b"/>
                <a:pathLst>
                  <a:path w="65" h="68">
                    <a:moveTo>
                      <a:pt x="1" y="36"/>
                    </a:moveTo>
                    <a:cubicBezTo>
                      <a:pt x="4" y="18"/>
                      <a:pt x="18" y="4"/>
                      <a:pt x="35" y="1"/>
                    </a:cubicBezTo>
                    <a:cubicBezTo>
                      <a:pt x="52" y="0"/>
                      <a:pt x="65" y="13"/>
                      <a:pt x="65" y="30"/>
                    </a:cubicBezTo>
                    <a:cubicBezTo>
                      <a:pt x="63" y="48"/>
                      <a:pt x="48" y="65"/>
                      <a:pt x="29" y="66"/>
                    </a:cubicBezTo>
                    <a:cubicBezTo>
                      <a:pt x="12" y="68"/>
                      <a:pt x="0" y="52"/>
                      <a:pt x="1" y="3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 name="Freeform 19"/>
              <p:cNvSpPr/>
              <p:nvPr/>
            </p:nvSpPr>
            <p:spPr bwMode="auto">
              <a:xfrm>
                <a:off x="585780" y="3391030"/>
                <a:ext cx="53948" cy="51551"/>
              </a:xfrm>
              <a:custGeom>
                <a:avLst/>
                <a:gdLst>
                  <a:gd name="T0" fmla="*/ 1 w 72"/>
                  <a:gd name="T1" fmla="*/ 34 h 68"/>
                  <a:gd name="T2" fmla="*/ 37 w 72"/>
                  <a:gd name="T3" fmla="*/ 0 h 68"/>
                  <a:gd name="T4" fmla="*/ 72 w 72"/>
                  <a:gd name="T5" fmla="*/ 32 h 68"/>
                  <a:gd name="T6" fmla="*/ 35 w 72"/>
                  <a:gd name="T7" fmla="*/ 68 h 68"/>
                  <a:gd name="T8" fmla="*/ 1 w 72"/>
                  <a:gd name="T9" fmla="*/ 34 h 68"/>
                </a:gdLst>
                <a:ahLst/>
                <a:cxnLst>
                  <a:cxn ang="0">
                    <a:pos x="T0" y="T1"/>
                  </a:cxn>
                  <a:cxn ang="0">
                    <a:pos x="T2" y="T3"/>
                  </a:cxn>
                  <a:cxn ang="0">
                    <a:pos x="T4" y="T5"/>
                  </a:cxn>
                  <a:cxn ang="0">
                    <a:pos x="T6" y="T7"/>
                  </a:cxn>
                  <a:cxn ang="0">
                    <a:pos x="T8" y="T9"/>
                  </a:cxn>
                </a:cxnLst>
                <a:rect l="0" t="0" r="r" b="b"/>
                <a:pathLst>
                  <a:path w="72" h="68">
                    <a:moveTo>
                      <a:pt x="1" y="34"/>
                    </a:moveTo>
                    <a:cubicBezTo>
                      <a:pt x="2" y="15"/>
                      <a:pt x="20" y="2"/>
                      <a:pt x="37" y="0"/>
                    </a:cubicBezTo>
                    <a:cubicBezTo>
                      <a:pt x="56" y="0"/>
                      <a:pt x="72" y="13"/>
                      <a:pt x="72" y="32"/>
                    </a:cubicBezTo>
                    <a:cubicBezTo>
                      <a:pt x="71" y="51"/>
                      <a:pt x="54" y="67"/>
                      <a:pt x="35" y="68"/>
                    </a:cubicBezTo>
                    <a:cubicBezTo>
                      <a:pt x="17" y="68"/>
                      <a:pt x="0" y="53"/>
                      <a:pt x="1" y="3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2" name="Freeform 20"/>
              <p:cNvSpPr/>
              <p:nvPr/>
            </p:nvSpPr>
            <p:spPr bwMode="auto">
              <a:xfrm>
                <a:off x="481480" y="3456967"/>
                <a:ext cx="37164" cy="47954"/>
              </a:xfrm>
              <a:custGeom>
                <a:avLst/>
                <a:gdLst>
                  <a:gd name="T0" fmla="*/ 0 w 49"/>
                  <a:gd name="T1" fmla="*/ 32 h 64"/>
                  <a:gd name="T2" fmla="*/ 24 w 49"/>
                  <a:gd name="T3" fmla="*/ 0 h 64"/>
                  <a:gd name="T4" fmla="*/ 49 w 49"/>
                  <a:gd name="T5" fmla="*/ 32 h 64"/>
                  <a:gd name="T6" fmla="*/ 23 w 49"/>
                  <a:gd name="T7" fmla="*/ 64 h 64"/>
                  <a:gd name="T8" fmla="*/ 0 w 49"/>
                  <a:gd name="T9" fmla="*/ 32 h 64"/>
                </a:gdLst>
                <a:ahLst/>
                <a:cxnLst>
                  <a:cxn ang="0">
                    <a:pos x="T0" y="T1"/>
                  </a:cxn>
                  <a:cxn ang="0">
                    <a:pos x="T2" y="T3"/>
                  </a:cxn>
                  <a:cxn ang="0">
                    <a:pos x="T4" y="T5"/>
                  </a:cxn>
                  <a:cxn ang="0">
                    <a:pos x="T6" y="T7"/>
                  </a:cxn>
                  <a:cxn ang="0">
                    <a:pos x="T8" y="T9"/>
                  </a:cxn>
                </a:cxnLst>
                <a:rect l="0" t="0" r="r" b="b"/>
                <a:pathLst>
                  <a:path w="49" h="64">
                    <a:moveTo>
                      <a:pt x="0" y="32"/>
                    </a:moveTo>
                    <a:cubicBezTo>
                      <a:pt x="1" y="18"/>
                      <a:pt x="9" y="3"/>
                      <a:pt x="24" y="0"/>
                    </a:cubicBezTo>
                    <a:cubicBezTo>
                      <a:pt x="41" y="1"/>
                      <a:pt x="48" y="17"/>
                      <a:pt x="49" y="32"/>
                    </a:cubicBezTo>
                    <a:cubicBezTo>
                      <a:pt x="48" y="46"/>
                      <a:pt x="39" y="63"/>
                      <a:pt x="23" y="64"/>
                    </a:cubicBezTo>
                    <a:cubicBezTo>
                      <a:pt x="8" y="61"/>
                      <a:pt x="1" y="46"/>
                      <a:pt x="0" y="3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3" name="Freeform 21"/>
              <p:cNvSpPr/>
              <p:nvPr/>
            </p:nvSpPr>
            <p:spPr bwMode="auto">
              <a:xfrm>
                <a:off x="527036" y="3454569"/>
                <a:ext cx="47954" cy="50352"/>
              </a:xfrm>
              <a:custGeom>
                <a:avLst/>
                <a:gdLst>
                  <a:gd name="T0" fmla="*/ 0 w 63"/>
                  <a:gd name="T1" fmla="*/ 35 h 67"/>
                  <a:gd name="T2" fmla="*/ 31 w 63"/>
                  <a:gd name="T3" fmla="*/ 0 h 67"/>
                  <a:gd name="T4" fmla="*/ 63 w 63"/>
                  <a:gd name="T5" fmla="*/ 33 h 67"/>
                  <a:gd name="T6" fmla="*/ 30 w 63"/>
                  <a:gd name="T7" fmla="*/ 67 h 67"/>
                  <a:gd name="T8" fmla="*/ 0 w 63"/>
                  <a:gd name="T9" fmla="*/ 35 h 67"/>
                </a:gdLst>
                <a:ahLst/>
                <a:cxnLst>
                  <a:cxn ang="0">
                    <a:pos x="T0" y="T1"/>
                  </a:cxn>
                  <a:cxn ang="0">
                    <a:pos x="T2" y="T3"/>
                  </a:cxn>
                  <a:cxn ang="0">
                    <a:pos x="T4" y="T5"/>
                  </a:cxn>
                  <a:cxn ang="0">
                    <a:pos x="T6" y="T7"/>
                  </a:cxn>
                  <a:cxn ang="0">
                    <a:pos x="T8" y="T9"/>
                  </a:cxn>
                </a:cxnLst>
                <a:rect l="0" t="0" r="r" b="b"/>
                <a:pathLst>
                  <a:path w="63" h="67">
                    <a:moveTo>
                      <a:pt x="0" y="35"/>
                    </a:moveTo>
                    <a:cubicBezTo>
                      <a:pt x="2" y="18"/>
                      <a:pt x="14" y="3"/>
                      <a:pt x="31" y="0"/>
                    </a:cubicBezTo>
                    <a:cubicBezTo>
                      <a:pt x="49" y="1"/>
                      <a:pt x="62" y="16"/>
                      <a:pt x="63" y="33"/>
                    </a:cubicBezTo>
                    <a:cubicBezTo>
                      <a:pt x="62" y="51"/>
                      <a:pt x="48" y="66"/>
                      <a:pt x="30" y="67"/>
                    </a:cubicBezTo>
                    <a:cubicBezTo>
                      <a:pt x="13" y="66"/>
                      <a:pt x="1" y="52"/>
                      <a:pt x="0" y="3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4" name="Freeform 22"/>
              <p:cNvSpPr/>
              <p:nvPr/>
            </p:nvSpPr>
            <p:spPr bwMode="auto">
              <a:xfrm>
                <a:off x="579786" y="3450972"/>
                <a:ext cx="51551" cy="50352"/>
              </a:xfrm>
              <a:custGeom>
                <a:avLst/>
                <a:gdLst>
                  <a:gd name="T0" fmla="*/ 0 w 68"/>
                  <a:gd name="T1" fmla="*/ 35 h 67"/>
                  <a:gd name="T2" fmla="*/ 35 w 68"/>
                  <a:gd name="T3" fmla="*/ 0 h 67"/>
                  <a:gd name="T4" fmla="*/ 68 w 68"/>
                  <a:gd name="T5" fmla="*/ 33 h 67"/>
                  <a:gd name="T6" fmla="*/ 33 w 68"/>
                  <a:gd name="T7" fmla="*/ 67 h 67"/>
                  <a:gd name="T8" fmla="*/ 0 w 68"/>
                  <a:gd name="T9" fmla="*/ 35 h 67"/>
                </a:gdLst>
                <a:ahLst/>
                <a:cxnLst>
                  <a:cxn ang="0">
                    <a:pos x="T0" y="T1"/>
                  </a:cxn>
                  <a:cxn ang="0">
                    <a:pos x="T2" y="T3"/>
                  </a:cxn>
                  <a:cxn ang="0">
                    <a:pos x="T4" y="T5"/>
                  </a:cxn>
                  <a:cxn ang="0">
                    <a:pos x="T6" y="T7"/>
                  </a:cxn>
                  <a:cxn ang="0">
                    <a:pos x="T8" y="T9"/>
                  </a:cxn>
                </a:cxnLst>
                <a:rect l="0" t="0" r="r" b="b"/>
                <a:pathLst>
                  <a:path w="68" h="67">
                    <a:moveTo>
                      <a:pt x="0" y="35"/>
                    </a:moveTo>
                    <a:cubicBezTo>
                      <a:pt x="1" y="16"/>
                      <a:pt x="17" y="2"/>
                      <a:pt x="35" y="0"/>
                    </a:cubicBezTo>
                    <a:cubicBezTo>
                      <a:pt x="53" y="1"/>
                      <a:pt x="67" y="15"/>
                      <a:pt x="68" y="33"/>
                    </a:cubicBezTo>
                    <a:cubicBezTo>
                      <a:pt x="66" y="52"/>
                      <a:pt x="51" y="66"/>
                      <a:pt x="33" y="67"/>
                    </a:cubicBezTo>
                    <a:cubicBezTo>
                      <a:pt x="15" y="67"/>
                      <a:pt x="0" y="53"/>
                      <a:pt x="0" y="3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5" name="Freeform 23"/>
              <p:cNvSpPr/>
              <p:nvPr/>
            </p:nvSpPr>
            <p:spPr bwMode="auto">
              <a:xfrm>
                <a:off x="515047" y="3295122"/>
                <a:ext cx="28802" cy="14386"/>
              </a:xfrm>
              <a:custGeom>
                <a:avLst/>
                <a:gdLst>
                  <a:gd name="T0" fmla="*/ 4 w 34"/>
                  <a:gd name="T1" fmla="*/ 15 h 19"/>
                  <a:gd name="T2" fmla="*/ 23 w 34"/>
                  <a:gd name="T3" fmla="*/ 4 h 19"/>
                  <a:gd name="T4" fmla="*/ 31 w 34"/>
                  <a:gd name="T5" fmla="*/ 3 h 19"/>
                  <a:gd name="T6" fmla="*/ 11 w 34"/>
                  <a:gd name="T7" fmla="*/ 15 h 19"/>
                  <a:gd name="T8" fmla="*/ 4 w 34"/>
                  <a:gd name="T9" fmla="*/ 15 h 19"/>
                </a:gdLst>
                <a:ahLst/>
                <a:cxnLst>
                  <a:cxn ang="0">
                    <a:pos x="T0" y="T1"/>
                  </a:cxn>
                  <a:cxn ang="0">
                    <a:pos x="T2" y="T3"/>
                  </a:cxn>
                  <a:cxn ang="0">
                    <a:pos x="T4" y="T5"/>
                  </a:cxn>
                  <a:cxn ang="0">
                    <a:pos x="T6" y="T7"/>
                  </a:cxn>
                  <a:cxn ang="0">
                    <a:pos x="T8" y="T9"/>
                  </a:cxn>
                </a:cxnLst>
                <a:rect l="0" t="0" r="r" b="b"/>
                <a:pathLst>
                  <a:path w="34" h="19">
                    <a:moveTo>
                      <a:pt x="4" y="15"/>
                    </a:moveTo>
                    <a:cubicBezTo>
                      <a:pt x="10" y="10"/>
                      <a:pt x="16" y="7"/>
                      <a:pt x="23" y="4"/>
                    </a:cubicBezTo>
                    <a:cubicBezTo>
                      <a:pt x="24" y="4"/>
                      <a:pt x="34" y="0"/>
                      <a:pt x="31" y="3"/>
                    </a:cubicBezTo>
                    <a:cubicBezTo>
                      <a:pt x="25" y="8"/>
                      <a:pt x="18" y="12"/>
                      <a:pt x="11" y="15"/>
                    </a:cubicBezTo>
                    <a:cubicBezTo>
                      <a:pt x="10" y="16"/>
                      <a:pt x="0" y="19"/>
                      <a:pt x="4" y="1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6" name="Freeform 24"/>
              <p:cNvSpPr/>
              <p:nvPr/>
            </p:nvSpPr>
            <p:spPr bwMode="auto">
              <a:xfrm>
                <a:off x="540223" y="3284332"/>
                <a:ext cx="31546" cy="14386"/>
              </a:xfrm>
              <a:custGeom>
                <a:avLst/>
                <a:gdLst>
                  <a:gd name="T0" fmla="*/ 3 w 37"/>
                  <a:gd name="T1" fmla="*/ 14 h 18"/>
                  <a:gd name="T2" fmla="*/ 23 w 37"/>
                  <a:gd name="T3" fmla="*/ 4 h 18"/>
                  <a:gd name="T4" fmla="*/ 35 w 37"/>
                  <a:gd name="T5" fmla="*/ 4 h 18"/>
                  <a:gd name="T6" fmla="*/ 14 w 37"/>
                  <a:gd name="T7" fmla="*/ 14 h 18"/>
                  <a:gd name="T8" fmla="*/ 3 w 37"/>
                  <a:gd name="T9" fmla="*/ 14 h 18"/>
                </a:gdLst>
                <a:ahLst/>
                <a:cxnLst>
                  <a:cxn ang="0">
                    <a:pos x="T0" y="T1"/>
                  </a:cxn>
                  <a:cxn ang="0">
                    <a:pos x="T2" y="T3"/>
                  </a:cxn>
                  <a:cxn ang="0">
                    <a:pos x="T4" y="T5"/>
                  </a:cxn>
                  <a:cxn ang="0">
                    <a:pos x="T6" y="T7"/>
                  </a:cxn>
                  <a:cxn ang="0">
                    <a:pos x="T8" y="T9"/>
                  </a:cxn>
                </a:cxnLst>
                <a:rect l="0" t="0" r="r" b="b"/>
                <a:pathLst>
                  <a:path w="37" h="18">
                    <a:moveTo>
                      <a:pt x="3" y="14"/>
                    </a:moveTo>
                    <a:cubicBezTo>
                      <a:pt x="9" y="9"/>
                      <a:pt x="16" y="7"/>
                      <a:pt x="23" y="4"/>
                    </a:cubicBezTo>
                    <a:cubicBezTo>
                      <a:pt x="24" y="4"/>
                      <a:pt x="37" y="0"/>
                      <a:pt x="35" y="4"/>
                    </a:cubicBezTo>
                    <a:cubicBezTo>
                      <a:pt x="29" y="9"/>
                      <a:pt x="21" y="11"/>
                      <a:pt x="14" y="14"/>
                    </a:cubicBezTo>
                    <a:cubicBezTo>
                      <a:pt x="12" y="14"/>
                      <a:pt x="0" y="18"/>
                      <a:pt x="3" y="1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7" name="Freeform 25"/>
              <p:cNvSpPr/>
              <p:nvPr/>
            </p:nvSpPr>
            <p:spPr bwMode="auto">
              <a:xfrm>
                <a:off x="570195" y="3278338"/>
                <a:ext cx="31546" cy="10790"/>
              </a:xfrm>
              <a:custGeom>
                <a:avLst/>
                <a:gdLst>
                  <a:gd name="T0" fmla="*/ 2 w 37"/>
                  <a:gd name="T1" fmla="*/ 11 h 15"/>
                  <a:gd name="T2" fmla="*/ 22 w 37"/>
                  <a:gd name="T3" fmla="*/ 4 h 15"/>
                  <a:gd name="T4" fmla="*/ 37 w 37"/>
                  <a:gd name="T5" fmla="*/ 4 h 15"/>
                  <a:gd name="T6" fmla="*/ 17 w 37"/>
                  <a:gd name="T7" fmla="*/ 11 h 15"/>
                  <a:gd name="T8" fmla="*/ 2 w 37"/>
                  <a:gd name="T9" fmla="*/ 11 h 15"/>
                </a:gdLst>
                <a:ahLst/>
                <a:cxnLst>
                  <a:cxn ang="0">
                    <a:pos x="T0" y="T1"/>
                  </a:cxn>
                  <a:cxn ang="0">
                    <a:pos x="T2" y="T3"/>
                  </a:cxn>
                  <a:cxn ang="0">
                    <a:pos x="T4" y="T5"/>
                  </a:cxn>
                  <a:cxn ang="0">
                    <a:pos x="T6" y="T7"/>
                  </a:cxn>
                  <a:cxn ang="0">
                    <a:pos x="T8" y="T9"/>
                  </a:cxn>
                </a:cxnLst>
                <a:rect l="0" t="0" r="r" b="b"/>
                <a:pathLst>
                  <a:path w="37" h="15">
                    <a:moveTo>
                      <a:pt x="2" y="11"/>
                    </a:moveTo>
                    <a:cubicBezTo>
                      <a:pt x="7" y="6"/>
                      <a:pt x="15" y="5"/>
                      <a:pt x="22" y="4"/>
                    </a:cubicBezTo>
                    <a:cubicBezTo>
                      <a:pt x="24" y="3"/>
                      <a:pt x="37" y="0"/>
                      <a:pt x="37" y="4"/>
                    </a:cubicBezTo>
                    <a:cubicBezTo>
                      <a:pt x="34" y="10"/>
                      <a:pt x="23" y="10"/>
                      <a:pt x="17" y="11"/>
                    </a:cubicBezTo>
                    <a:cubicBezTo>
                      <a:pt x="15" y="12"/>
                      <a:pt x="0" y="15"/>
                      <a:pt x="2" y="1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8" name="Freeform 26"/>
              <p:cNvSpPr/>
              <p:nvPr/>
            </p:nvSpPr>
            <p:spPr bwMode="auto">
              <a:xfrm>
                <a:off x="483877" y="3317900"/>
                <a:ext cx="24687" cy="16784"/>
              </a:xfrm>
              <a:custGeom>
                <a:avLst/>
                <a:gdLst>
                  <a:gd name="T0" fmla="*/ 3 w 29"/>
                  <a:gd name="T1" fmla="*/ 18 h 23"/>
                  <a:gd name="T2" fmla="*/ 21 w 29"/>
                  <a:gd name="T3" fmla="*/ 3 h 23"/>
                  <a:gd name="T4" fmla="*/ 25 w 29"/>
                  <a:gd name="T5" fmla="*/ 4 h 23"/>
                  <a:gd name="T6" fmla="*/ 6 w 29"/>
                  <a:gd name="T7" fmla="*/ 21 h 23"/>
                  <a:gd name="T8" fmla="*/ 3 w 29"/>
                  <a:gd name="T9" fmla="*/ 18 h 23"/>
                </a:gdLst>
                <a:ahLst/>
                <a:cxnLst>
                  <a:cxn ang="0">
                    <a:pos x="T0" y="T1"/>
                  </a:cxn>
                  <a:cxn ang="0">
                    <a:pos x="T2" y="T3"/>
                  </a:cxn>
                  <a:cxn ang="0">
                    <a:pos x="T4" y="T5"/>
                  </a:cxn>
                  <a:cxn ang="0">
                    <a:pos x="T6" y="T7"/>
                  </a:cxn>
                  <a:cxn ang="0">
                    <a:pos x="T8" y="T9"/>
                  </a:cxn>
                </a:cxnLst>
                <a:rect l="0" t="0" r="r" b="b"/>
                <a:pathLst>
                  <a:path w="29" h="23">
                    <a:moveTo>
                      <a:pt x="3" y="18"/>
                    </a:moveTo>
                    <a:cubicBezTo>
                      <a:pt x="8" y="12"/>
                      <a:pt x="14" y="7"/>
                      <a:pt x="21" y="3"/>
                    </a:cubicBezTo>
                    <a:cubicBezTo>
                      <a:pt x="24" y="2"/>
                      <a:pt x="29" y="0"/>
                      <a:pt x="25" y="4"/>
                    </a:cubicBezTo>
                    <a:cubicBezTo>
                      <a:pt x="20" y="11"/>
                      <a:pt x="13" y="16"/>
                      <a:pt x="6" y="21"/>
                    </a:cubicBezTo>
                    <a:cubicBezTo>
                      <a:pt x="2" y="23"/>
                      <a:pt x="0" y="22"/>
                      <a:pt x="3" y="1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9" name="Freeform 27"/>
              <p:cNvSpPr/>
              <p:nvPr/>
            </p:nvSpPr>
            <p:spPr bwMode="auto">
              <a:xfrm>
                <a:off x="503059" y="3304713"/>
                <a:ext cx="31546" cy="17983"/>
              </a:xfrm>
              <a:custGeom>
                <a:avLst/>
                <a:gdLst>
                  <a:gd name="T0" fmla="*/ 4 w 37"/>
                  <a:gd name="T1" fmla="*/ 19 h 24"/>
                  <a:gd name="T2" fmla="*/ 25 w 37"/>
                  <a:gd name="T3" fmla="*/ 4 h 24"/>
                  <a:gd name="T4" fmla="*/ 33 w 37"/>
                  <a:gd name="T5" fmla="*/ 5 h 24"/>
                  <a:gd name="T6" fmla="*/ 11 w 37"/>
                  <a:gd name="T7" fmla="*/ 20 h 24"/>
                  <a:gd name="T8" fmla="*/ 4 w 37"/>
                  <a:gd name="T9" fmla="*/ 19 h 24"/>
                </a:gdLst>
                <a:ahLst/>
                <a:cxnLst>
                  <a:cxn ang="0">
                    <a:pos x="T0" y="T1"/>
                  </a:cxn>
                  <a:cxn ang="0">
                    <a:pos x="T2" y="T3"/>
                  </a:cxn>
                  <a:cxn ang="0">
                    <a:pos x="T4" y="T5"/>
                  </a:cxn>
                  <a:cxn ang="0">
                    <a:pos x="T6" y="T7"/>
                  </a:cxn>
                  <a:cxn ang="0">
                    <a:pos x="T8" y="T9"/>
                  </a:cxn>
                </a:cxnLst>
                <a:rect l="0" t="0" r="r" b="b"/>
                <a:pathLst>
                  <a:path w="37" h="24">
                    <a:moveTo>
                      <a:pt x="4" y="19"/>
                    </a:moveTo>
                    <a:cubicBezTo>
                      <a:pt x="10" y="12"/>
                      <a:pt x="17" y="8"/>
                      <a:pt x="25" y="4"/>
                    </a:cubicBezTo>
                    <a:cubicBezTo>
                      <a:pt x="27" y="3"/>
                      <a:pt x="37" y="0"/>
                      <a:pt x="33" y="5"/>
                    </a:cubicBezTo>
                    <a:cubicBezTo>
                      <a:pt x="27" y="12"/>
                      <a:pt x="19" y="16"/>
                      <a:pt x="11" y="20"/>
                    </a:cubicBezTo>
                    <a:cubicBezTo>
                      <a:pt x="8" y="22"/>
                      <a:pt x="0" y="24"/>
                      <a:pt x="4" y="1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0" name="Freeform 28"/>
              <p:cNvSpPr/>
              <p:nvPr/>
            </p:nvSpPr>
            <p:spPr bwMode="auto">
              <a:xfrm>
                <a:off x="452707" y="3345474"/>
                <a:ext cx="21945" cy="22778"/>
              </a:xfrm>
              <a:custGeom>
                <a:avLst/>
                <a:gdLst>
                  <a:gd name="T0" fmla="*/ 5 w 25"/>
                  <a:gd name="T1" fmla="*/ 21 h 30"/>
                  <a:gd name="T2" fmla="*/ 20 w 25"/>
                  <a:gd name="T3" fmla="*/ 3 h 30"/>
                  <a:gd name="T4" fmla="*/ 21 w 25"/>
                  <a:gd name="T5" fmla="*/ 8 h 30"/>
                  <a:gd name="T6" fmla="*/ 5 w 25"/>
                  <a:gd name="T7" fmla="*/ 27 h 30"/>
                  <a:gd name="T8" fmla="*/ 5 w 25"/>
                  <a:gd name="T9" fmla="*/ 21 h 30"/>
                </a:gdLst>
                <a:ahLst/>
                <a:cxnLst>
                  <a:cxn ang="0">
                    <a:pos x="T0" y="T1"/>
                  </a:cxn>
                  <a:cxn ang="0">
                    <a:pos x="T2" y="T3"/>
                  </a:cxn>
                  <a:cxn ang="0">
                    <a:pos x="T4" y="T5"/>
                  </a:cxn>
                  <a:cxn ang="0">
                    <a:pos x="T6" y="T7"/>
                  </a:cxn>
                  <a:cxn ang="0">
                    <a:pos x="T8" y="T9"/>
                  </a:cxn>
                </a:cxnLst>
                <a:rect l="0" t="0" r="r" b="b"/>
                <a:pathLst>
                  <a:path w="25" h="30">
                    <a:moveTo>
                      <a:pt x="5" y="21"/>
                    </a:moveTo>
                    <a:cubicBezTo>
                      <a:pt x="9" y="14"/>
                      <a:pt x="14" y="8"/>
                      <a:pt x="20" y="3"/>
                    </a:cubicBezTo>
                    <a:cubicBezTo>
                      <a:pt x="25" y="0"/>
                      <a:pt x="23" y="5"/>
                      <a:pt x="21" y="8"/>
                    </a:cubicBezTo>
                    <a:cubicBezTo>
                      <a:pt x="17" y="15"/>
                      <a:pt x="11" y="21"/>
                      <a:pt x="5" y="27"/>
                    </a:cubicBezTo>
                    <a:cubicBezTo>
                      <a:pt x="0" y="30"/>
                      <a:pt x="4" y="23"/>
                      <a:pt x="5" y="2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Freeform 29"/>
              <p:cNvSpPr/>
              <p:nvPr/>
            </p:nvSpPr>
            <p:spPr bwMode="auto">
              <a:xfrm>
                <a:off x="469491" y="3333485"/>
                <a:ext cx="24687" cy="22778"/>
              </a:xfrm>
              <a:custGeom>
                <a:avLst/>
                <a:gdLst>
                  <a:gd name="T0" fmla="*/ 3 w 29"/>
                  <a:gd name="T1" fmla="*/ 22 h 31"/>
                  <a:gd name="T2" fmla="*/ 22 w 29"/>
                  <a:gd name="T3" fmla="*/ 3 h 31"/>
                  <a:gd name="T4" fmla="*/ 26 w 29"/>
                  <a:gd name="T5" fmla="*/ 7 h 31"/>
                  <a:gd name="T6" fmla="*/ 6 w 29"/>
                  <a:gd name="T7" fmla="*/ 27 h 31"/>
                  <a:gd name="T8" fmla="*/ 3 w 29"/>
                  <a:gd name="T9" fmla="*/ 22 h 31"/>
                </a:gdLst>
                <a:ahLst/>
                <a:cxnLst>
                  <a:cxn ang="0">
                    <a:pos x="T0" y="T1"/>
                  </a:cxn>
                  <a:cxn ang="0">
                    <a:pos x="T2" y="T3"/>
                  </a:cxn>
                  <a:cxn ang="0">
                    <a:pos x="T4" y="T5"/>
                  </a:cxn>
                  <a:cxn ang="0">
                    <a:pos x="T6" y="T7"/>
                  </a:cxn>
                  <a:cxn ang="0">
                    <a:pos x="T8" y="T9"/>
                  </a:cxn>
                </a:cxnLst>
                <a:rect l="0" t="0" r="r" b="b"/>
                <a:pathLst>
                  <a:path w="29" h="31">
                    <a:moveTo>
                      <a:pt x="3" y="22"/>
                    </a:moveTo>
                    <a:cubicBezTo>
                      <a:pt x="8" y="14"/>
                      <a:pt x="15" y="8"/>
                      <a:pt x="22" y="3"/>
                    </a:cubicBezTo>
                    <a:cubicBezTo>
                      <a:pt x="27" y="0"/>
                      <a:pt x="29" y="2"/>
                      <a:pt x="26" y="7"/>
                    </a:cubicBezTo>
                    <a:cubicBezTo>
                      <a:pt x="20" y="15"/>
                      <a:pt x="14" y="22"/>
                      <a:pt x="6" y="27"/>
                    </a:cubicBezTo>
                    <a:cubicBezTo>
                      <a:pt x="0" y="31"/>
                      <a:pt x="1" y="25"/>
                      <a:pt x="3" y="2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2" name="Freeform 30"/>
              <p:cNvSpPr/>
              <p:nvPr/>
            </p:nvSpPr>
            <p:spPr bwMode="auto">
              <a:xfrm>
                <a:off x="640927" y="3292724"/>
                <a:ext cx="37164" cy="16784"/>
              </a:xfrm>
              <a:custGeom>
                <a:avLst/>
                <a:gdLst>
                  <a:gd name="T0" fmla="*/ 0 w 51"/>
                  <a:gd name="T1" fmla="*/ 9 h 22"/>
                  <a:gd name="T2" fmla="*/ 21 w 51"/>
                  <a:gd name="T3" fmla="*/ 1 h 22"/>
                  <a:gd name="T4" fmla="*/ 48 w 51"/>
                  <a:gd name="T5" fmla="*/ 12 h 22"/>
                  <a:gd name="T6" fmla="*/ 28 w 51"/>
                  <a:gd name="T7" fmla="*/ 22 h 22"/>
                  <a:gd name="T8" fmla="*/ 0 w 51"/>
                  <a:gd name="T9" fmla="*/ 9 h 22"/>
                </a:gdLst>
                <a:ahLst/>
                <a:cxnLst>
                  <a:cxn ang="0">
                    <a:pos x="T0" y="T1"/>
                  </a:cxn>
                  <a:cxn ang="0">
                    <a:pos x="T2" y="T3"/>
                  </a:cxn>
                  <a:cxn ang="0">
                    <a:pos x="T4" y="T5"/>
                  </a:cxn>
                  <a:cxn ang="0">
                    <a:pos x="T6" y="T7"/>
                  </a:cxn>
                  <a:cxn ang="0">
                    <a:pos x="T8" y="T9"/>
                  </a:cxn>
                </a:cxnLst>
                <a:rect l="0" t="0" r="r" b="b"/>
                <a:pathLst>
                  <a:path w="51" h="22">
                    <a:moveTo>
                      <a:pt x="0" y="9"/>
                    </a:moveTo>
                    <a:cubicBezTo>
                      <a:pt x="0" y="0"/>
                      <a:pt x="15" y="0"/>
                      <a:pt x="21" y="1"/>
                    </a:cubicBezTo>
                    <a:cubicBezTo>
                      <a:pt x="30" y="1"/>
                      <a:pt x="43" y="4"/>
                      <a:pt x="48" y="12"/>
                    </a:cubicBezTo>
                    <a:cubicBezTo>
                      <a:pt x="51" y="22"/>
                      <a:pt x="34" y="22"/>
                      <a:pt x="28" y="22"/>
                    </a:cubicBezTo>
                    <a:cubicBezTo>
                      <a:pt x="19" y="21"/>
                      <a:pt x="4" y="19"/>
                      <a:pt x="0" y="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3" name="Freeform 31"/>
              <p:cNvSpPr/>
              <p:nvPr/>
            </p:nvSpPr>
            <p:spPr bwMode="auto">
              <a:xfrm>
                <a:off x="439520" y="3365854"/>
                <a:ext cx="21945" cy="28772"/>
              </a:xfrm>
              <a:custGeom>
                <a:avLst/>
                <a:gdLst>
                  <a:gd name="T0" fmla="*/ 6 w 26"/>
                  <a:gd name="T1" fmla="*/ 24 h 38"/>
                  <a:gd name="T2" fmla="*/ 20 w 26"/>
                  <a:gd name="T3" fmla="*/ 4 h 38"/>
                  <a:gd name="T4" fmla="*/ 21 w 26"/>
                  <a:gd name="T5" fmla="*/ 12 h 38"/>
                  <a:gd name="T6" fmla="*/ 6 w 26"/>
                  <a:gd name="T7" fmla="*/ 34 h 38"/>
                  <a:gd name="T8" fmla="*/ 6 w 26"/>
                  <a:gd name="T9" fmla="*/ 24 h 38"/>
                </a:gdLst>
                <a:ahLst/>
                <a:cxnLst>
                  <a:cxn ang="0">
                    <a:pos x="T0" y="T1"/>
                  </a:cxn>
                  <a:cxn ang="0">
                    <a:pos x="T2" y="T3"/>
                  </a:cxn>
                  <a:cxn ang="0">
                    <a:pos x="T4" y="T5"/>
                  </a:cxn>
                  <a:cxn ang="0">
                    <a:pos x="T6" y="T7"/>
                  </a:cxn>
                  <a:cxn ang="0">
                    <a:pos x="T8" y="T9"/>
                  </a:cxn>
                </a:cxnLst>
                <a:rect l="0" t="0" r="r" b="b"/>
                <a:pathLst>
                  <a:path w="26" h="38">
                    <a:moveTo>
                      <a:pt x="6" y="24"/>
                    </a:moveTo>
                    <a:cubicBezTo>
                      <a:pt x="10" y="17"/>
                      <a:pt x="14" y="10"/>
                      <a:pt x="20" y="4"/>
                    </a:cubicBezTo>
                    <a:cubicBezTo>
                      <a:pt x="26" y="0"/>
                      <a:pt x="22" y="10"/>
                      <a:pt x="21" y="12"/>
                    </a:cubicBezTo>
                    <a:cubicBezTo>
                      <a:pt x="17" y="20"/>
                      <a:pt x="12" y="29"/>
                      <a:pt x="6" y="34"/>
                    </a:cubicBezTo>
                    <a:cubicBezTo>
                      <a:pt x="0" y="38"/>
                      <a:pt x="5" y="26"/>
                      <a:pt x="6" y="2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4" name="Freeform 32"/>
              <p:cNvSpPr/>
              <p:nvPr/>
            </p:nvSpPr>
            <p:spPr bwMode="auto">
              <a:xfrm>
                <a:off x="453906" y="3353866"/>
                <a:ext cx="26059" cy="31170"/>
              </a:xfrm>
              <a:custGeom>
                <a:avLst/>
                <a:gdLst>
                  <a:gd name="T0" fmla="*/ 4 w 30"/>
                  <a:gd name="T1" fmla="*/ 26 h 40"/>
                  <a:gd name="T2" fmla="*/ 23 w 30"/>
                  <a:gd name="T3" fmla="*/ 4 h 40"/>
                  <a:gd name="T4" fmla="*/ 26 w 30"/>
                  <a:gd name="T5" fmla="*/ 12 h 40"/>
                  <a:gd name="T6" fmla="*/ 7 w 30"/>
                  <a:gd name="T7" fmla="*/ 36 h 40"/>
                  <a:gd name="T8" fmla="*/ 4 w 30"/>
                  <a:gd name="T9" fmla="*/ 26 h 40"/>
                </a:gdLst>
                <a:ahLst/>
                <a:cxnLst>
                  <a:cxn ang="0">
                    <a:pos x="T0" y="T1"/>
                  </a:cxn>
                  <a:cxn ang="0">
                    <a:pos x="T2" y="T3"/>
                  </a:cxn>
                  <a:cxn ang="0">
                    <a:pos x="T4" y="T5"/>
                  </a:cxn>
                  <a:cxn ang="0">
                    <a:pos x="T6" y="T7"/>
                  </a:cxn>
                  <a:cxn ang="0">
                    <a:pos x="T8" y="T9"/>
                  </a:cxn>
                </a:cxnLst>
                <a:rect l="0" t="0" r="r" b="b"/>
                <a:pathLst>
                  <a:path w="30" h="40">
                    <a:moveTo>
                      <a:pt x="4" y="26"/>
                    </a:moveTo>
                    <a:cubicBezTo>
                      <a:pt x="9" y="17"/>
                      <a:pt x="15" y="10"/>
                      <a:pt x="23" y="4"/>
                    </a:cubicBezTo>
                    <a:cubicBezTo>
                      <a:pt x="30" y="0"/>
                      <a:pt x="29" y="8"/>
                      <a:pt x="26" y="12"/>
                    </a:cubicBezTo>
                    <a:cubicBezTo>
                      <a:pt x="22" y="21"/>
                      <a:pt x="15" y="30"/>
                      <a:pt x="7" y="36"/>
                    </a:cubicBezTo>
                    <a:cubicBezTo>
                      <a:pt x="0" y="40"/>
                      <a:pt x="3" y="29"/>
                      <a:pt x="4" y="2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5" name="Freeform 33"/>
              <p:cNvSpPr/>
              <p:nvPr/>
            </p:nvSpPr>
            <p:spPr bwMode="auto">
              <a:xfrm>
                <a:off x="543820" y="3317900"/>
                <a:ext cx="44358" cy="27574"/>
              </a:xfrm>
              <a:custGeom>
                <a:avLst/>
                <a:gdLst>
                  <a:gd name="T0" fmla="*/ 3 w 58"/>
                  <a:gd name="T1" fmla="*/ 22 h 37"/>
                  <a:gd name="T2" fmla="*/ 33 w 58"/>
                  <a:gd name="T3" fmla="*/ 1 h 37"/>
                  <a:gd name="T4" fmla="*/ 56 w 58"/>
                  <a:gd name="T5" fmla="*/ 12 h 37"/>
                  <a:gd name="T6" fmla="*/ 24 w 58"/>
                  <a:gd name="T7" fmla="*/ 35 h 37"/>
                  <a:gd name="T8" fmla="*/ 3 w 58"/>
                  <a:gd name="T9" fmla="*/ 22 h 37"/>
                </a:gdLst>
                <a:ahLst/>
                <a:cxnLst>
                  <a:cxn ang="0">
                    <a:pos x="T0" y="T1"/>
                  </a:cxn>
                  <a:cxn ang="0">
                    <a:pos x="T2" y="T3"/>
                  </a:cxn>
                  <a:cxn ang="0">
                    <a:pos x="T4" y="T5"/>
                  </a:cxn>
                  <a:cxn ang="0">
                    <a:pos x="T6" y="T7"/>
                  </a:cxn>
                  <a:cxn ang="0">
                    <a:pos x="T8" y="T9"/>
                  </a:cxn>
                </a:cxnLst>
                <a:rect l="0" t="0" r="r" b="b"/>
                <a:pathLst>
                  <a:path w="58" h="37">
                    <a:moveTo>
                      <a:pt x="3" y="22"/>
                    </a:moveTo>
                    <a:cubicBezTo>
                      <a:pt x="8" y="10"/>
                      <a:pt x="21" y="4"/>
                      <a:pt x="33" y="1"/>
                    </a:cubicBezTo>
                    <a:cubicBezTo>
                      <a:pt x="42" y="0"/>
                      <a:pt x="58" y="0"/>
                      <a:pt x="56" y="12"/>
                    </a:cubicBezTo>
                    <a:cubicBezTo>
                      <a:pt x="53" y="26"/>
                      <a:pt x="36" y="33"/>
                      <a:pt x="24" y="35"/>
                    </a:cubicBezTo>
                    <a:cubicBezTo>
                      <a:pt x="15" y="37"/>
                      <a:pt x="0" y="35"/>
                      <a:pt x="3" y="2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6" name="Freeform 34"/>
              <p:cNvSpPr/>
              <p:nvPr/>
            </p:nvSpPr>
            <p:spPr bwMode="auto">
              <a:xfrm>
                <a:off x="594172" y="3311906"/>
                <a:ext cx="44358" cy="26375"/>
              </a:xfrm>
              <a:custGeom>
                <a:avLst/>
                <a:gdLst>
                  <a:gd name="T0" fmla="*/ 1 w 59"/>
                  <a:gd name="T1" fmla="*/ 18 h 35"/>
                  <a:gd name="T2" fmla="*/ 31 w 59"/>
                  <a:gd name="T3" fmla="*/ 0 h 35"/>
                  <a:gd name="T4" fmla="*/ 59 w 59"/>
                  <a:gd name="T5" fmla="*/ 15 h 35"/>
                  <a:gd name="T6" fmla="*/ 29 w 59"/>
                  <a:gd name="T7" fmla="*/ 35 h 35"/>
                  <a:gd name="T8" fmla="*/ 1 w 59"/>
                  <a:gd name="T9" fmla="*/ 18 h 35"/>
                </a:gdLst>
                <a:ahLst/>
                <a:cxnLst>
                  <a:cxn ang="0">
                    <a:pos x="T0" y="T1"/>
                  </a:cxn>
                  <a:cxn ang="0">
                    <a:pos x="T2" y="T3"/>
                  </a:cxn>
                  <a:cxn ang="0">
                    <a:pos x="T4" y="T5"/>
                  </a:cxn>
                  <a:cxn ang="0">
                    <a:pos x="T6" y="T7"/>
                  </a:cxn>
                  <a:cxn ang="0">
                    <a:pos x="T8" y="T9"/>
                  </a:cxn>
                </a:cxnLst>
                <a:rect l="0" t="0" r="r" b="b"/>
                <a:pathLst>
                  <a:path w="59" h="35">
                    <a:moveTo>
                      <a:pt x="1" y="18"/>
                    </a:moveTo>
                    <a:cubicBezTo>
                      <a:pt x="4" y="6"/>
                      <a:pt x="20" y="1"/>
                      <a:pt x="31" y="0"/>
                    </a:cubicBezTo>
                    <a:cubicBezTo>
                      <a:pt x="41" y="0"/>
                      <a:pt x="57" y="3"/>
                      <a:pt x="59" y="15"/>
                    </a:cubicBezTo>
                    <a:cubicBezTo>
                      <a:pt x="58" y="29"/>
                      <a:pt x="40" y="34"/>
                      <a:pt x="29" y="35"/>
                    </a:cubicBezTo>
                    <a:cubicBezTo>
                      <a:pt x="19" y="35"/>
                      <a:pt x="0" y="32"/>
                      <a:pt x="1" y="1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7" name="Freeform 35"/>
              <p:cNvSpPr/>
              <p:nvPr/>
            </p:nvSpPr>
            <p:spPr bwMode="auto">
              <a:xfrm>
                <a:off x="644524" y="3311906"/>
                <a:ext cx="41960" cy="27574"/>
              </a:xfrm>
              <a:custGeom>
                <a:avLst/>
                <a:gdLst>
                  <a:gd name="T0" fmla="*/ 0 w 57"/>
                  <a:gd name="T1" fmla="*/ 15 h 36"/>
                  <a:gd name="T2" fmla="*/ 24 w 57"/>
                  <a:gd name="T3" fmla="*/ 1 h 36"/>
                  <a:gd name="T4" fmla="*/ 55 w 57"/>
                  <a:gd name="T5" fmla="*/ 19 h 36"/>
                  <a:gd name="T6" fmla="*/ 31 w 57"/>
                  <a:gd name="T7" fmla="*/ 35 h 36"/>
                  <a:gd name="T8" fmla="*/ 0 w 57"/>
                  <a:gd name="T9" fmla="*/ 15 h 36"/>
                </a:gdLst>
                <a:ahLst/>
                <a:cxnLst>
                  <a:cxn ang="0">
                    <a:pos x="T0" y="T1"/>
                  </a:cxn>
                  <a:cxn ang="0">
                    <a:pos x="T2" y="T3"/>
                  </a:cxn>
                  <a:cxn ang="0">
                    <a:pos x="T4" y="T5"/>
                  </a:cxn>
                  <a:cxn ang="0">
                    <a:pos x="T6" y="T7"/>
                  </a:cxn>
                  <a:cxn ang="0">
                    <a:pos x="T8" y="T9"/>
                  </a:cxn>
                </a:cxnLst>
                <a:rect l="0" t="0" r="r" b="b"/>
                <a:pathLst>
                  <a:path w="57" h="36">
                    <a:moveTo>
                      <a:pt x="0" y="15"/>
                    </a:moveTo>
                    <a:cubicBezTo>
                      <a:pt x="0" y="3"/>
                      <a:pt x="15" y="0"/>
                      <a:pt x="24" y="1"/>
                    </a:cubicBezTo>
                    <a:cubicBezTo>
                      <a:pt x="36" y="2"/>
                      <a:pt x="50" y="7"/>
                      <a:pt x="55" y="19"/>
                    </a:cubicBezTo>
                    <a:cubicBezTo>
                      <a:pt x="57" y="32"/>
                      <a:pt x="41" y="36"/>
                      <a:pt x="31" y="35"/>
                    </a:cubicBezTo>
                    <a:cubicBezTo>
                      <a:pt x="19" y="34"/>
                      <a:pt x="3" y="29"/>
                      <a:pt x="0" y="1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8" name="Freeform 36"/>
              <p:cNvSpPr/>
              <p:nvPr/>
            </p:nvSpPr>
            <p:spPr bwMode="auto">
              <a:xfrm>
                <a:off x="690080" y="3317900"/>
                <a:ext cx="38363" cy="27574"/>
              </a:xfrm>
              <a:custGeom>
                <a:avLst/>
                <a:gdLst>
                  <a:gd name="T0" fmla="*/ 2 w 51"/>
                  <a:gd name="T1" fmla="*/ 13 h 37"/>
                  <a:gd name="T2" fmla="*/ 19 w 51"/>
                  <a:gd name="T3" fmla="*/ 1 h 37"/>
                  <a:gd name="T4" fmla="*/ 48 w 51"/>
                  <a:gd name="T5" fmla="*/ 22 h 37"/>
                  <a:gd name="T6" fmla="*/ 32 w 51"/>
                  <a:gd name="T7" fmla="*/ 36 h 37"/>
                  <a:gd name="T8" fmla="*/ 2 w 51"/>
                  <a:gd name="T9" fmla="*/ 13 h 37"/>
                </a:gdLst>
                <a:ahLst/>
                <a:cxnLst>
                  <a:cxn ang="0">
                    <a:pos x="T0" y="T1"/>
                  </a:cxn>
                  <a:cxn ang="0">
                    <a:pos x="T2" y="T3"/>
                  </a:cxn>
                  <a:cxn ang="0">
                    <a:pos x="T4" y="T5"/>
                  </a:cxn>
                  <a:cxn ang="0">
                    <a:pos x="T6" y="T7"/>
                  </a:cxn>
                  <a:cxn ang="0">
                    <a:pos x="T8" y="T9"/>
                  </a:cxn>
                </a:cxnLst>
                <a:rect l="0" t="0" r="r" b="b"/>
                <a:pathLst>
                  <a:path w="51" h="37">
                    <a:moveTo>
                      <a:pt x="2" y="13"/>
                    </a:moveTo>
                    <a:cubicBezTo>
                      <a:pt x="0" y="3"/>
                      <a:pt x="11" y="0"/>
                      <a:pt x="19" y="1"/>
                    </a:cubicBezTo>
                    <a:cubicBezTo>
                      <a:pt x="31" y="4"/>
                      <a:pt x="42" y="11"/>
                      <a:pt x="48" y="22"/>
                    </a:cubicBezTo>
                    <a:cubicBezTo>
                      <a:pt x="51" y="33"/>
                      <a:pt x="41" y="37"/>
                      <a:pt x="32" y="36"/>
                    </a:cubicBezTo>
                    <a:cubicBezTo>
                      <a:pt x="20" y="33"/>
                      <a:pt x="7" y="26"/>
                      <a:pt x="2" y="1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49" name="Freeform 37"/>
              <p:cNvSpPr/>
              <p:nvPr/>
            </p:nvSpPr>
            <p:spPr bwMode="auto">
              <a:xfrm>
                <a:off x="428730" y="3393428"/>
                <a:ext cx="19202" cy="32369"/>
              </a:xfrm>
              <a:custGeom>
                <a:avLst/>
                <a:gdLst>
                  <a:gd name="T0" fmla="*/ 5 w 23"/>
                  <a:gd name="T1" fmla="*/ 25 h 42"/>
                  <a:gd name="T2" fmla="*/ 17 w 23"/>
                  <a:gd name="T3" fmla="*/ 4 h 42"/>
                  <a:gd name="T4" fmla="*/ 18 w 23"/>
                  <a:gd name="T5" fmla="*/ 17 h 42"/>
                  <a:gd name="T6" fmla="*/ 5 w 23"/>
                  <a:gd name="T7" fmla="*/ 40 h 42"/>
                  <a:gd name="T8" fmla="*/ 5 w 23"/>
                  <a:gd name="T9" fmla="*/ 25 h 42"/>
                </a:gdLst>
                <a:ahLst/>
                <a:cxnLst>
                  <a:cxn ang="0">
                    <a:pos x="T0" y="T1"/>
                  </a:cxn>
                  <a:cxn ang="0">
                    <a:pos x="T2" y="T3"/>
                  </a:cxn>
                  <a:cxn ang="0">
                    <a:pos x="T4" y="T5"/>
                  </a:cxn>
                  <a:cxn ang="0">
                    <a:pos x="T6" y="T7"/>
                  </a:cxn>
                  <a:cxn ang="0">
                    <a:pos x="T8" y="T9"/>
                  </a:cxn>
                </a:cxnLst>
                <a:rect l="0" t="0" r="r" b="b"/>
                <a:pathLst>
                  <a:path w="23" h="42">
                    <a:moveTo>
                      <a:pt x="5" y="25"/>
                    </a:moveTo>
                    <a:cubicBezTo>
                      <a:pt x="8" y="18"/>
                      <a:pt x="11" y="9"/>
                      <a:pt x="17" y="4"/>
                    </a:cubicBezTo>
                    <a:cubicBezTo>
                      <a:pt x="23" y="0"/>
                      <a:pt x="19" y="15"/>
                      <a:pt x="18" y="17"/>
                    </a:cubicBezTo>
                    <a:cubicBezTo>
                      <a:pt x="15" y="25"/>
                      <a:pt x="12" y="35"/>
                      <a:pt x="5" y="40"/>
                    </a:cubicBezTo>
                    <a:cubicBezTo>
                      <a:pt x="0" y="42"/>
                      <a:pt x="4" y="28"/>
                      <a:pt x="5" y="25"/>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0" name="Freeform 38"/>
              <p:cNvSpPr/>
              <p:nvPr/>
            </p:nvSpPr>
            <p:spPr bwMode="auto">
              <a:xfrm>
                <a:off x="440719" y="3382638"/>
                <a:ext cx="26059" cy="35966"/>
              </a:xfrm>
              <a:custGeom>
                <a:avLst/>
                <a:gdLst>
                  <a:gd name="T0" fmla="*/ 5 w 30"/>
                  <a:gd name="T1" fmla="*/ 29 h 47"/>
                  <a:gd name="T2" fmla="*/ 22 w 30"/>
                  <a:gd name="T3" fmla="*/ 4 h 47"/>
                  <a:gd name="T4" fmla="*/ 26 w 30"/>
                  <a:gd name="T5" fmla="*/ 18 h 47"/>
                  <a:gd name="T6" fmla="*/ 8 w 30"/>
                  <a:gd name="T7" fmla="*/ 44 h 47"/>
                  <a:gd name="T8" fmla="*/ 5 w 30"/>
                  <a:gd name="T9" fmla="*/ 29 h 47"/>
                </a:gdLst>
                <a:ahLst/>
                <a:cxnLst>
                  <a:cxn ang="0">
                    <a:pos x="T0" y="T1"/>
                  </a:cxn>
                  <a:cxn ang="0">
                    <a:pos x="T2" y="T3"/>
                  </a:cxn>
                  <a:cxn ang="0">
                    <a:pos x="T4" y="T5"/>
                  </a:cxn>
                  <a:cxn ang="0">
                    <a:pos x="T6" y="T7"/>
                  </a:cxn>
                  <a:cxn ang="0">
                    <a:pos x="T8" y="T9"/>
                  </a:cxn>
                </a:cxnLst>
                <a:rect l="0" t="0" r="r" b="b"/>
                <a:pathLst>
                  <a:path w="30" h="47">
                    <a:moveTo>
                      <a:pt x="5" y="29"/>
                    </a:moveTo>
                    <a:cubicBezTo>
                      <a:pt x="9" y="19"/>
                      <a:pt x="14" y="10"/>
                      <a:pt x="22" y="4"/>
                    </a:cubicBezTo>
                    <a:cubicBezTo>
                      <a:pt x="30" y="0"/>
                      <a:pt x="27" y="14"/>
                      <a:pt x="26" y="18"/>
                    </a:cubicBezTo>
                    <a:cubicBezTo>
                      <a:pt x="23" y="27"/>
                      <a:pt x="18" y="39"/>
                      <a:pt x="8" y="44"/>
                    </a:cubicBezTo>
                    <a:cubicBezTo>
                      <a:pt x="0" y="47"/>
                      <a:pt x="4" y="32"/>
                      <a:pt x="5" y="2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1" name="Freeform 39"/>
              <p:cNvSpPr/>
              <p:nvPr/>
            </p:nvSpPr>
            <p:spPr bwMode="auto">
              <a:xfrm>
                <a:off x="536627" y="3349070"/>
                <a:ext cx="47954" cy="39562"/>
              </a:xfrm>
              <a:custGeom>
                <a:avLst/>
                <a:gdLst>
                  <a:gd name="T0" fmla="*/ 2 w 63"/>
                  <a:gd name="T1" fmla="*/ 30 h 53"/>
                  <a:gd name="T2" fmla="*/ 35 w 63"/>
                  <a:gd name="T3" fmla="*/ 1 h 53"/>
                  <a:gd name="T4" fmla="*/ 62 w 63"/>
                  <a:gd name="T5" fmla="*/ 21 h 53"/>
                  <a:gd name="T6" fmla="*/ 26 w 63"/>
                  <a:gd name="T7" fmla="*/ 52 h 53"/>
                  <a:gd name="T8" fmla="*/ 2 w 63"/>
                  <a:gd name="T9" fmla="*/ 30 h 53"/>
                </a:gdLst>
                <a:ahLst/>
                <a:cxnLst>
                  <a:cxn ang="0">
                    <a:pos x="T0" y="T1"/>
                  </a:cxn>
                  <a:cxn ang="0">
                    <a:pos x="T2" y="T3"/>
                  </a:cxn>
                  <a:cxn ang="0">
                    <a:pos x="T4" y="T5"/>
                  </a:cxn>
                  <a:cxn ang="0">
                    <a:pos x="T6" y="T7"/>
                  </a:cxn>
                  <a:cxn ang="0">
                    <a:pos x="T8" y="T9"/>
                  </a:cxn>
                </a:cxnLst>
                <a:rect l="0" t="0" r="r" b="b"/>
                <a:pathLst>
                  <a:path w="63" h="53">
                    <a:moveTo>
                      <a:pt x="2" y="30"/>
                    </a:moveTo>
                    <a:cubicBezTo>
                      <a:pt x="7" y="15"/>
                      <a:pt x="21" y="5"/>
                      <a:pt x="35" y="1"/>
                    </a:cubicBezTo>
                    <a:cubicBezTo>
                      <a:pt x="48" y="0"/>
                      <a:pt x="63" y="6"/>
                      <a:pt x="62" y="21"/>
                    </a:cubicBezTo>
                    <a:cubicBezTo>
                      <a:pt x="59" y="38"/>
                      <a:pt x="42" y="49"/>
                      <a:pt x="26" y="52"/>
                    </a:cubicBezTo>
                    <a:cubicBezTo>
                      <a:pt x="13" y="53"/>
                      <a:pt x="0" y="45"/>
                      <a:pt x="2" y="3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2" name="Freeform 40"/>
              <p:cNvSpPr/>
              <p:nvPr/>
            </p:nvSpPr>
            <p:spPr bwMode="auto">
              <a:xfrm>
                <a:off x="591774" y="3344275"/>
                <a:ext cx="50352" cy="39562"/>
              </a:xfrm>
              <a:custGeom>
                <a:avLst/>
                <a:gdLst>
                  <a:gd name="T0" fmla="*/ 1 w 67"/>
                  <a:gd name="T1" fmla="*/ 26 h 52"/>
                  <a:gd name="T2" fmla="*/ 35 w 67"/>
                  <a:gd name="T3" fmla="*/ 0 h 52"/>
                  <a:gd name="T4" fmla="*/ 67 w 67"/>
                  <a:gd name="T5" fmla="*/ 23 h 52"/>
                  <a:gd name="T6" fmla="*/ 33 w 67"/>
                  <a:gd name="T7" fmla="*/ 52 h 52"/>
                  <a:gd name="T8" fmla="*/ 1 w 67"/>
                  <a:gd name="T9" fmla="*/ 26 h 52"/>
                </a:gdLst>
                <a:ahLst/>
                <a:cxnLst>
                  <a:cxn ang="0">
                    <a:pos x="T0" y="T1"/>
                  </a:cxn>
                  <a:cxn ang="0">
                    <a:pos x="T2" y="T3"/>
                  </a:cxn>
                  <a:cxn ang="0">
                    <a:pos x="T4" y="T5"/>
                  </a:cxn>
                  <a:cxn ang="0">
                    <a:pos x="T6" y="T7"/>
                  </a:cxn>
                  <a:cxn ang="0">
                    <a:pos x="T8" y="T9"/>
                  </a:cxn>
                </a:cxnLst>
                <a:rect l="0" t="0" r="r" b="b"/>
                <a:pathLst>
                  <a:path w="67" h="52">
                    <a:moveTo>
                      <a:pt x="1" y="26"/>
                    </a:moveTo>
                    <a:cubicBezTo>
                      <a:pt x="4" y="10"/>
                      <a:pt x="20" y="1"/>
                      <a:pt x="35" y="0"/>
                    </a:cubicBezTo>
                    <a:cubicBezTo>
                      <a:pt x="49" y="0"/>
                      <a:pt x="65" y="7"/>
                      <a:pt x="67" y="23"/>
                    </a:cubicBezTo>
                    <a:cubicBezTo>
                      <a:pt x="66" y="40"/>
                      <a:pt x="48" y="50"/>
                      <a:pt x="33" y="52"/>
                    </a:cubicBezTo>
                    <a:cubicBezTo>
                      <a:pt x="18" y="52"/>
                      <a:pt x="0" y="43"/>
                      <a:pt x="1" y="2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3" name="Freeform 41"/>
              <p:cNvSpPr/>
              <p:nvPr/>
            </p:nvSpPr>
            <p:spPr bwMode="auto">
              <a:xfrm>
                <a:off x="646921" y="3344275"/>
                <a:ext cx="44358" cy="38363"/>
              </a:xfrm>
              <a:custGeom>
                <a:avLst/>
                <a:gdLst>
                  <a:gd name="T0" fmla="*/ 0 w 60"/>
                  <a:gd name="T1" fmla="*/ 22 h 50"/>
                  <a:gd name="T2" fmla="*/ 28 w 60"/>
                  <a:gd name="T3" fmla="*/ 1 h 50"/>
                  <a:gd name="T4" fmla="*/ 59 w 60"/>
                  <a:gd name="T5" fmla="*/ 26 h 50"/>
                  <a:gd name="T6" fmla="*/ 33 w 60"/>
                  <a:gd name="T7" fmla="*/ 50 h 50"/>
                  <a:gd name="T8" fmla="*/ 0 w 60"/>
                  <a:gd name="T9" fmla="*/ 22 h 50"/>
                </a:gdLst>
                <a:ahLst/>
                <a:cxnLst>
                  <a:cxn ang="0">
                    <a:pos x="T0" y="T1"/>
                  </a:cxn>
                  <a:cxn ang="0">
                    <a:pos x="T2" y="T3"/>
                  </a:cxn>
                  <a:cxn ang="0">
                    <a:pos x="T4" y="T5"/>
                  </a:cxn>
                  <a:cxn ang="0">
                    <a:pos x="T6" y="T7"/>
                  </a:cxn>
                  <a:cxn ang="0">
                    <a:pos x="T8" y="T9"/>
                  </a:cxn>
                </a:cxnLst>
                <a:rect l="0" t="0" r="r" b="b"/>
                <a:pathLst>
                  <a:path w="60" h="50">
                    <a:moveTo>
                      <a:pt x="0" y="22"/>
                    </a:moveTo>
                    <a:cubicBezTo>
                      <a:pt x="1" y="8"/>
                      <a:pt x="15" y="0"/>
                      <a:pt x="28" y="1"/>
                    </a:cubicBezTo>
                    <a:cubicBezTo>
                      <a:pt x="42" y="2"/>
                      <a:pt x="56" y="11"/>
                      <a:pt x="59" y="26"/>
                    </a:cubicBezTo>
                    <a:cubicBezTo>
                      <a:pt x="60" y="41"/>
                      <a:pt x="46" y="50"/>
                      <a:pt x="33" y="50"/>
                    </a:cubicBezTo>
                    <a:cubicBezTo>
                      <a:pt x="17" y="48"/>
                      <a:pt x="2" y="39"/>
                      <a:pt x="0" y="22"/>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4" name="Freeform 42"/>
              <p:cNvSpPr/>
              <p:nvPr/>
            </p:nvSpPr>
            <p:spPr bwMode="auto">
              <a:xfrm>
                <a:off x="693676" y="3351468"/>
                <a:ext cx="40761" cy="38363"/>
              </a:xfrm>
              <a:custGeom>
                <a:avLst/>
                <a:gdLst>
                  <a:gd name="T0" fmla="*/ 2 w 54"/>
                  <a:gd name="T1" fmla="*/ 21 h 51"/>
                  <a:gd name="T2" fmla="*/ 22 w 54"/>
                  <a:gd name="T3" fmla="*/ 1 h 51"/>
                  <a:gd name="T4" fmla="*/ 51 w 54"/>
                  <a:gd name="T5" fmla="*/ 28 h 51"/>
                  <a:gd name="T6" fmla="*/ 33 w 54"/>
                  <a:gd name="T7" fmla="*/ 50 h 51"/>
                  <a:gd name="T8" fmla="*/ 2 w 54"/>
                  <a:gd name="T9" fmla="*/ 21 h 51"/>
                </a:gdLst>
                <a:ahLst/>
                <a:cxnLst>
                  <a:cxn ang="0">
                    <a:pos x="T0" y="T1"/>
                  </a:cxn>
                  <a:cxn ang="0">
                    <a:pos x="T2" y="T3"/>
                  </a:cxn>
                  <a:cxn ang="0">
                    <a:pos x="T4" y="T5"/>
                  </a:cxn>
                  <a:cxn ang="0">
                    <a:pos x="T6" y="T7"/>
                  </a:cxn>
                  <a:cxn ang="0">
                    <a:pos x="T8" y="T9"/>
                  </a:cxn>
                </a:cxnLst>
                <a:rect l="0" t="0" r="r" b="b"/>
                <a:pathLst>
                  <a:path w="54" h="51">
                    <a:moveTo>
                      <a:pt x="2" y="21"/>
                    </a:moveTo>
                    <a:cubicBezTo>
                      <a:pt x="0" y="8"/>
                      <a:pt x="10" y="0"/>
                      <a:pt x="22" y="1"/>
                    </a:cubicBezTo>
                    <a:cubicBezTo>
                      <a:pt x="36" y="4"/>
                      <a:pt x="47" y="14"/>
                      <a:pt x="51" y="28"/>
                    </a:cubicBezTo>
                    <a:cubicBezTo>
                      <a:pt x="54" y="41"/>
                      <a:pt x="46" y="51"/>
                      <a:pt x="33" y="50"/>
                    </a:cubicBezTo>
                    <a:cubicBezTo>
                      <a:pt x="17" y="47"/>
                      <a:pt x="5" y="36"/>
                      <a:pt x="2" y="2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reeform 43"/>
              <p:cNvSpPr/>
              <p:nvPr/>
            </p:nvSpPr>
            <p:spPr bwMode="auto">
              <a:xfrm>
                <a:off x="421537" y="3425797"/>
                <a:ext cx="16458" cy="31170"/>
              </a:xfrm>
              <a:custGeom>
                <a:avLst/>
                <a:gdLst>
                  <a:gd name="T0" fmla="*/ 4 w 20"/>
                  <a:gd name="T1" fmla="*/ 24 h 42"/>
                  <a:gd name="T2" fmla="*/ 13 w 20"/>
                  <a:gd name="T3" fmla="*/ 2 h 42"/>
                  <a:gd name="T4" fmla="*/ 16 w 20"/>
                  <a:gd name="T5" fmla="*/ 20 h 42"/>
                  <a:gd name="T6" fmla="*/ 6 w 20"/>
                  <a:gd name="T7" fmla="*/ 42 h 42"/>
                  <a:gd name="T8" fmla="*/ 4 w 20"/>
                  <a:gd name="T9" fmla="*/ 24 h 42"/>
                </a:gdLst>
                <a:ahLst/>
                <a:cxnLst>
                  <a:cxn ang="0">
                    <a:pos x="T0" y="T1"/>
                  </a:cxn>
                  <a:cxn ang="0">
                    <a:pos x="T2" y="T3"/>
                  </a:cxn>
                  <a:cxn ang="0">
                    <a:pos x="T4" y="T5"/>
                  </a:cxn>
                  <a:cxn ang="0">
                    <a:pos x="T6" y="T7"/>
                  </a:cxn>
                  <a:cxn ang="0">
                    <a:pos x="T8" y="T9"/>
                  </a:cxn>
                </a:cxnLst>
                <a:rect l="0" t="0" r="r" b="b"/>
                <a:pathLst>
                  <a:path w="20" h="42">
                    <a:moveTo>
                      <a:pt x="4" y="24"/>
                    </a:moveTo>
                    <a:cubicBezTo>
                      <a:pt x="5" y="17"/>
                      <a:pt x="7" y="7"/>
                      <a:pt x="13" y="2"/>
                    </a:cubicBezTo>
                    <a:cubicBezTo>
                      <a:pt x="20" y="0"/>
                      <a:pt x="16" y="17"/>
                      <a:pt x="16" y="20"/>
                    </a:cubicBezTo>
                    <a:cubicBezTo>
                      <a:pt x="15" y="26"/>
                      <a:pt x="13" y="40"/>
                      <a:pt x="6" y="42"/>
                    </a:cubicBezTo>
                    <a:cubicBezTo>
                      <a:pt x="0" y="42"/>
                      <a:pt x="3" y="28"/>
                      <a:pt x="4" y="24"/>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6" name="Freeform 44"/>
              <p:cNvSpPr/>
              <p:nvPr/>
            </p:nvSpPr>
            <p:spPr bwMode="auto">
              <a:xfrm>
                <a:off x="433526" y="3418603"/>
                <a:ext cx="19182" cy="37164"/>
              </a:xfrm>
              <a:custGeom>
                <a:avLst/>
                <a:gdLst>
                  <a:gd name="T0" fmla="*/ 3 w 26"/>
                  <a:gd name="T1" fmla="*/ 28 h 49"/>
                  <a:gd name="T2" fmla="*/ 17 w 26"/>
                  <a:gd name="T3" fmla="*/ 3 h 49"/>
                  <a:gd name="T4" fmla="*/ 23 w 26"/>
                  <a:gd name="T5" fmla="*/ 22 h 49"/>
                  <a:gd name="T6" fmla="*/ 8 w 26"/>
                  <a:gd name="T7" fmla="*/ 49 h 49"/>
                  <a:gd name="T8" fmla="*/ 3 w 26"/>
                  <a:gd name="T9" fmla="*/ 28 h 49"/>
                </a:gdLst>
                <a:ahLst/>
                <a:cxnLst>
                  <a:cxn ang="0">
                    <a:pos x="T0" y="T1"/>
                  </a:cxn>
                  <a:cxn ang="0">
                    <a:pos x="T2" y="T3"/>
                  </a:cxn>
                  <a:cxn ang="0">
                    <a:pos x="T4" y="T5"/>
                  </a:cxn>
                  <a:cxn ang="0">
                    <a:pos x="T6" y="T7"/>
                  </a:cxn>
                  <a:cxn ang="0">
                    <a:pos x="T8" y="T9"/>
                  </a:cxn>
                </a:cxnLst>
                <a:rect l="0" t="0" r="r" b="b"/>
                <a:pathLst>
                  <a:path w="26" h="49">
                    <a:moveTo>
                      <a:pt x="3" y="28"/>
                    </a:moveTo>
                    <a:cubicBezTo>
                      <a:pt x="5" y="19"/>
                      <a:pt x="8" y="7"/>
                      <a:pt x="17" y="3"/>
                    </a:cubicBezTo>
                    <a:cubicBezTo>
                      <a:pt x="26" y="0"/>
                      <a:pt x="23" y="18"/>
                      <a:pt x="23" y="22"/>
                    </a:cubicBezTo>
                    <a:cubicBezTo>
                      <a:pt x="21" y="31"/>
                      <a:pt x="18" y="46"/>
                      <a:pt x="8" y="49"/>
                    </a:cubicBezTo>
                    <a:cubicBezTo>
                      <a:pt x="0" y="49"/>
                      <a:pt x="2" y="33"/>
                      <a:pt x="3" y="2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7" name="Freeform 45"/>
              <p:cNvSpPr/>
              <p:nvPr/>
            </p:nvSpPr>
            <p:spPr bwMode="auto">
              <a:xfrm>
                <a:off x="642126" y="3392229"/>
                <a:ext cx="46755" cy="45556"/>
              </a:xfrm>
              <a:custGeom>
                <a:avLst/>
                <a:gdLst>
                  <a:gd name="T0" fmla="*/ 0 w 62"/>
                  <a:gd name="T1" fmla="*/ 30 h 61"/>
                  <a:gd name="T2" fmla="*/ 31 w 62"/>
                  <a:gd name="T3" fmla="*/ 0 h 61"/>
                  <a:gd name="T4" fmla="*/ 61 w 62"/>
                  <a:gd name="T5" fmla="*/ 31 h 61"/>
                  <a:gd name="T6" fmla="*/ 32 w 62"/>
                  <a:gd name="T7" fmla="*/ 61 h 61"/>
                  <a:gd name="T8" fmla="*/ 0 w 62"/>
                  <a:gd name="T9" fmla="*/ 30 h 61"/>
                </a:gdLst>
                <a:ahLst/>
                <a:cxnLst>
                  <a:cxn ang="0">
                    <a:pos x="T0" y="T1"/>
                  </a:cxn>
                  <a:cxn ang="0">
                    <a:pos x="T2" y="T3"/>
                  </a:cxn>
                  <a:cxn ang="0">
                    <a:pos x="T4" y="T5"/>
                  </a:cxn>
                  <a:cxn ang="0">
                    <a:pos x="T6" y="T7"/>
                  </a:cxn>
                  <a:cxn ang="0">
                    <a:pos x="T8" y="T9"/>
                  </a:cxn>
                </a:cxnLst>
                <a:rect l="0" t="0" r="r" b="b"/>
                <a:pathLst>
                  <a:path w="62" h="61">
                    <a:moveTo>
                      <a:pt x="0" y="30"/>
                    </a:moveTo>
                    <a:cubicBezTo>
                      <a:pt x="1" y="13"/>
                      <a:pt x="14" y="1"/>
                      <a:pt x="31" y="0"/>
                    </a:cubicBezTo>
                    <a:cubicBezTo>
                      <a:pt x="47" y="2"/>
                      <a:pt x="60" y="14"/>
                      <a:pt x="61" y="31"/>
                    </a:cubicBezTo>
                    <a:cubicBezTo>
                      <a:pt x="62" y="47"/>
                      <a:pt x="48" y="60"/>
                      <a:pt x="32" y="61"/>
                    </a:cubicBezTo>
                    <a:cubicBezTo>
                      <a:pt x="15" y="60"/>
                      <a:pt x="1" y="47"/>
                      <a:pt x="0" y="3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8" name="Freeform 46"/>
              <p:cNvSpPr/>
              <p:nvPr/>
            </p:nvSpPr>
            <p:spPr bwMode="auto">
              <a:xfrm>
                <a:off x="431128" y="3461762"/>
                <a:ext cx="14386" cy="35966"/>
              </a:xfrm>
              <a:custGeom>
                <a:avLst/>
                <a:gdLst>
                  <a:gd name="T0" fmla="*/ 0 w 20"/>
                  <a:gd name="T1" fmla="*/ 23 h 48"/>
                  <a:gd name="T2" fmla="*/ 10 w 20"/>
                  <a:gd name="T3" fmla="*/ 0 h 48"/>
                  <a:gd name="T4" fmla="*/ 20 w 20"/>
                  <a:gd name="T5" fmla="*/ 24 h 48"/>
                  <a:gd name="T6" fmla="*/ 9 w 20"/>
                  <a:gd name="T7" fmla="*/ 48 h 48"/>
                  <a:gd name="T8" fmla="*/ 0 w 20"/>
                  <a:gd name="T9" fmla="*/ 23 h 48"/>
                </a:gdLst>
                <a:ahLst/>
                <a:cxnLst>
                  <a:cxn ang="0">
                    <a:pos x="T0" y="T1"/>
                  </a:cxn>
                  <a:cxn ang="0">
                    <a:pos x="T2" y="T3"/>
                  </a:cxn>
                  <a:cxn ang="0">
                    <a:pos x="T4" y="T5"/>
                  </a:cxn>
                  <a:cxn ang="0">
                    <a:pos x="T6" y="T7"/>
                  </a:cxn>
                  <a:cxn ang="0">
                    <a:pos x="T8" y="T9"/>
                  </a:cxn>
                </a:cxnLst>
                <a:rect l="0" t="0" r="r" b="b"/>
                <a:pathLst>
                  <a:path w="20" h="48">
                    <a:moveTo>
                      <a:pt x="0" y="23"/>
                    </a:moveTo>
                    <a:cubicBezTo>
                      <a:pt x="1" y="16"/>
                      <a:pt x="2" y="2"/>
                      <a:pt x="10" y="0"/>
                    </a:cubicBezTo>
                    <a:cubicBezTo>
                      <a:pt x="20" y="0"/>
                      <a:pt x="20" y="18"/>
                      <a:pt x="20" y="24"/>
                    </a:cubicBezTo>
                    <a:cubicBezTo>
                      <a:pt x="19" y="31"/>
                      <a:pt x="18" y="48"/>
                      <a:pt x="9" y="48"/>
                    </a:cubicBezTo>
                    <a:cubicBezTo>
                      <a:pt x="0" y="44"/>
                      <a:pt x="0" y="31"/>
                      <a:pt x="0" y="2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59" name="Freeform 47"/>
              <p:cNvSpPr/>
              <p:nvPr/>
            </p:nvSpPr>
            <p:spPr bwMode="auto">
              <a:xfrm>
                <a:off x="450309" y="3459364"/>
                <a:ext cx="23977" cy="41960"/>
              </a:xfrm>
              <a:custGeom>
                <a:avLst/>
                <a:gdLst>
                  <a:gd name="T0" fmla="*/ 0 w 32"/>
                  <a:gd name="T1" fmla="*/ 28 h 56"/>
                  <a:gd name="T2" fmla="*/ 15 w 32"/>
                  <a:gd name="T3" fmla="*/ 0 h 56"/>
                  <a:gd name="T4" fmla="*/ 32 w 32"/>
                  <a:gd name="T5" fmla="*/ 28 h 56"/>
                  <a:gd name="T6" fmla="*/ 14 w 32"/>
                  <a:gd name="T7" fmla="*/ 56 h 56"/>
                  <a:gd name="T8" fmla="*/ 0 w 32"/>
                  <a:gd name="T9" fmla="*/ 28 h 56"/>
                </a:gdLst>
                <a:ahLst/>
                <a:cxnLst>
                  <a:cxn ang="0">
                    <a:pos x="T0" y="T1"/>
                  </a:cxn>
                  <a:cxn ang="0">
                    <a:pos x="T2" y="T3"/>
                  </a:cxn>
                  <a:cxn ang="0">
                    <a:pos x="T4" y="T5"/>
                  </a:cxn>
                  <a:cxn ang="0">
                    <a:pos x="T6" y="T7"/>
                  </a:cxn>
                  <a:cxn ang="0">
                    <a:pos x="T8" y="T9"/>
                  </a:cxn>
                </a:cxnLst>
                <a:rect l="0" t="0" r="r" b="b"/>
                <a:pathLst>
                  <a:path w="32" h="56">
                    <a:moveTo>
                      <a:pt x="0" y="28"/>
                    </a:moveTo>
                    <a:cubicBezTo>
                      <a:pt x="0" y="18"/>
                      <a:pt x="4" y="2"/>
                      <a:pt x="15" y="0"/>
                    </a:cubicBezTo>
                    <a:cubicBezTo>
                      <a:pt x="29" y="0"/>
                      <a:pt x="31" y="18"/>
                      <a:pt x="32" y="28"/>
                    </a:cubicBezTo>
                    <a:cubicBezTo>
                      <a:pt x="31" y="38"/>
                      <a:pt x="27" y="56"/>
                      <a:pt x="14" y="56"/>
                    </a:cubicBezTo>
                    <a:cubicBezTo>
                      <a:pt x="3" y="53"/>
                      <a:pt x="0" y="38"/>
                      <a:pt x="0" y="28"/>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48"/>
              <p:cNvSpPr/>
              <p:nvPr/>
            </p:nvSpPr>
            <p:spPr bwMode="auto">
              <a:xfrm>
                <a:off x="453906" y="3507319"/>
                <a:ext cx="23977" cy="40761"/>
              </a:xfrm>
              <a:custGeom>
                <a:avLst/>
                <a:gdLst>
                  <a:gd name="T0" fmla="*/ 1 w 33"/>
                  <a:gd name="T1" fmla="*/ 23 h 54"/>
                  <a:gd name="T2" fmla="*/ 13 w 33"/>
                  <a:gd name="T3" fmla="*/ 1 h 54"/>
                  <a:gd name="T4" fmla="*/ 33 w 33"/>
                  <a:gd name="T5" fmla="*/ 31 h 54"/>
                  <a:gd name="T6" fmla="*/ 19 w 33"/>
                  <a:gd name="T7" fmla="*/ 51 h 54"/>
                  <a:gd name="T8" fmla="*/ 1 w 33"/>
                  <a:gd name="T9" fmla="*/ 23 h 54"/>
                </a:gdLst>
                <a:ahLst/>
                <a:cxnLst>
                  <a:cxn ang="0">
                    <a:pos x="T0" y="T1"/>
                  </a:cxn>
                  <a:cxn ang="0">
                    <a:pos x="T2" y="T3"/>
                  </a:cxn>
                  <a:cxn ang="0">
                    <a:pos x="T4" y="T5"/>
                  </a:cxn>
                  <a:cxn ang="0">
                    <a:pos x="T6" y="T7"/>
                  </a:cxn>
                  <a:cxn ang="0">
                    <a:pos x="T8" y="T9"/>
                  </a:cxn>
                </a:cxnLst>
                <a:rect l="0" t="0" r="r" b="b"/>
                <a:pathLst>
                  <a:path w="33" h="54">
                    <a:moveTo>
                      <a:pt x="1" y="23"/>
                    </a:moveTo>
                    <a:cubicBezTo>
                      <a:pt x="0" y="15"/>
                      <a:pt x="2" y="0"/>
                      <a:pt x="13" y="1"/>
                    </a:cubicBezTo>
                    <a:cubicBezTo>
                      <a:pt x="26" y="4"/>
                      <a:pt x="31" y="19"/>
                      <a:pt x="33" y="31"/>
                    </a:cubicBezTo>
                    <a:cubicBezTo>
                      <a:pt x="33" y="39"/>
                      <a:pt x="31" y="54"/>
                      <a:pt x="19" y="51"/>
                    </a:cubicBezTo>
                    <a:cubicBezTo>
                      <a:pt x="8" y="47"/>
                      <a:pt x="2" y="34"/>
                      <a:pt x="1" y="23"/>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Freeform 49"/>
              <p:cNvSpPr/>
              <p:nvPr/>
            </p:nvSpPr>
            <p:spPr bwMode="auto">
              <a:xfrm>
                <a:off x="483878" y="3512114"/>
                <a:ext cx="37164" cy="44358"/>
              </a:xfrm>
              <a:custGeom>
                <a:avLst/>
                <a:gdLst>
                  <a:gd name="T0" fmla="*/ 1 w 49"/>
                  <a:gd name="T1" fmla="*/ 26 h 58"/>
                  <a:gd name="T2" fmla="*/ 21 w 49"/>
                  <a:gd name="T3" fmla="*/ 0 h 58"/>
                  <a:gd name="T4" fmla="*/ 48 w 49"/>
                  <a:gd name="T5" fmla="*/ 32 h 58"/>
                  <a:gd name="T6" fmla="*/ 26 w 49"/>
                  <a:gd name="T7" fmla="*/ 56 h 58"/>
                  <a:gd name="T8" fmla="*/ 1 w 49"/>
                  <a:gd name="T9" fmla="*/ 26 h 58"/>
                </a:gdLst>
                <a:ahLst/>
                <a:cxnLst>
                  <a:cxn ang="0">
                    <a:pos x="T0" y="T1"/>
                  </a:cxn>
                  <a:cxn ang="0">
                    <a:pos x="T2" y="T3"/>
                  </a:cxn>
                  <a:cxn ang="0">
                    <a:pos x="T4" y="T5"/>
                  </a:cxn>
                  <a:cxn ang="0">
                    <a:pos x="T6" y="T7"/>
                  </a:cxn>
                  <a:cxn ang="0">
                    <a:pos x="T8" y="T9"/>
                  </a:cxn>
                </a:cxnLst>
                <a:rect l="0" t="0" r="r" b="b"/>
                <a:pathLst>
                  <a:path w="49" h="58">
                    <a:moveTo>
                      <a:pt x="1" y="26"/>
                    </a:moveTo>
                    <a:cubicBezTo>
                      <a:pt x="0" y="13"/>
                      <a:pt x="7" y="0"/>
                      <a:pt x="21" y="0"/>
                    </a:cubicBezTo>
                    <a:cubicBezTo>
                      <a:pt x="36" y="2"/>
                      <a:pt x="46" y="17"/>
                      <a:pt x="48" y="32"/>
                    </a:cubicBezTo>
                    <a:cubicBezTo>
                      <a:pt x="49" y="45"/>
                      <a:pt x="41" y="58"/>
                      <a:pt x="26" y="56"/>
                    </a:cubicBezTo>
                    <a:cubicBezTo>
                      <a:pt x="12" y="53"/>
                      <a:pt x="3" y="40"/>
                      <a:pt x="1" y="26"/>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2" name="Freeform 50"/>
              <p:cNvSpPr/>
              <p:nvPr/>
            </p:nvSpPr>
            <p:spPr bwMode="auto">
              <a:xfrm>
                <a:off x="534229" y="3515710"/>
                <a:ext cx="44358" cy="44358"/>
              </a:xfrm>
              <a:custGeom>
                <a:avLst/>
                <a:gdLst>
                  <a:gd name="T0" fmla="*/ 0 w 60"/>
                  <a:gd name="T1" fmla="*/ 29 h 59"/>
                  <a:gd name="T2" fmla="*/ 28 w 60"/>
                  <a:gd name="T3" fmla="*/ 0 h 59"/>
                  <a:gd name="T4" fmla="*/ 60 w 60"/>
                  <a:gd name="T5" fmla="*/ 32 h 59"/>
                  <a:gd name="T6" fmla="*/ 31 w 60"/>
                  <a:gd name="T7" fmla="*/ 59 h 59"/>
                  <a:gd name="T8" fmla="*/ 0 w 60"/>
                  <a:gd name="T9" fmla="*/ 29 h 59"/>
                </a:gdLst>
                <a:ahLst/>
                <a:cxnLst>
                  <a:cxn ang="0">
                    <a:pos x="T0" y="T1"/>
                  </a:cxn>
                  <a:cxn ang="0">
                    <a:pos x="T2" y="T3"/>
                  </a:cxn>
                  <a:cxn ang="0">
                    <a:pos x="T4" y="T5"/>
                  </a:cxn>
                  <a:cxn ang="0">
                    <a:pos x="T6" y="T7"/>
                  </a:cxn>
                  <a:cxn ang="0">
                    <a:pos x="T8" y="T9"/>
                  </a:cxn>
                </a:cxnLst>
                <a:rect l="0" t="0" r="r" b="b"/>
                <a:pathLst>
                  <a:path w="60" h="59">
                    <a:moveTo>
                      <a:pt x="0" y="29"/>
                    </a:moveTo>
                    <a:cubicBezTo>
                      <a:pt x="0" y="13"/>
                      <a:pt x="12" y="1"/>
                      <a:pt x="28" y="0"/>
                    </a:cubicBezTo>
                    <a:cubicBezTo>
                      <a:pt x="45" y="2"/>
                      <a:pt x="59" y="15"/>
                      <a:pt x="60" y="32"/>
                    </a:cubicBezTo>
                    <a:cubicBezTo>
                      <a:pt x="60" y="48"/>
                      <a:pt x="47" y="59"/>
                      <a:pt x="31" y="59"/>
                    </a:cubicBezTo>
                    <a:cubicBezTo>
                      <a:pt x="15" y="57"/>
                      <a:pt x="3" y="45"/>
                      <a:pt x="0" y="29"/>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grpSp>
      <p:pic>
        <p:nvPicPr>
          <p:cNvPr id="63" name="图片 62" descr="屏幕快照 2016-05-19 下午4.03.17.png"/>
          <p:cNvPicPr>
            <a:picLocks noChangeAspect="1"/>
          </p:cNvPicPr>
          <p:nvPr userDrawn="1"/>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80031" y1="77396" x2="80031" y2="77396"/>
                        <a14:foregroundMark x1="76599" y1="90909" x2="76599" y2="90909"/>
                        <a14:foregroundMark x1="79251" y1="80344" x2="79251" y2="80344"/>
                        <a14:foregroundMark x1="15445" y1="31941" x2="15445" y2="31941"/>
                      </a14:backgroundRemoval>
                    </a14:imgEffect>
                  </a14:imgLayer>
                </a14:imgProps>
              </a:ext>
              <a:ext uri="{28A0092B-C50C-407E-A947-70E740481C1C}">
                <a14:useLocalDpi xmlns:a14="http://schemas.microsoft.com/office/drawing/2010/main" val="0"/>
              </a:ext>
            </a:extLst>
          </a:blip>
          <a:srcRect b="3711"/>
          <a:stretch>
            <a:fillRect/>
          </a:stretch>
        </p:blipFill>
        <p:spPr>
          <a:xfrm>
            <a:off x="8228707" y="1465943"/>
            <a:ext cx="3623563" cy="2215396"/>
          </a:xfrm>
          <a:prstGeom prst="rect">
            <a:avLst/>
          </a:prstGeom>
          <a:ln>
            <a:noFill/>
          </a:ln>
          <a:effectLst>
            <a:outerShdw blurRad="190500" algn="tl" rotWithShape="0">
              <a:srgbClr val="000000">
                <a:alpha val="70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anim calcmode="lin" valueType="num">
                                      <p:cBhvr>
                                        <p:cTn id="8" dur="700" fill="hold"/>
                                        <p:tgtEl>
                                          <p:spTgt spid="63"/>
                                        </p:tgtEl>
                                        <p:attrNameLst>
                                          <p:attrName>ppt_x</p:attrName>
                                        </p:attrNameLst>
                                      </p:cBhvr>
                                      <p:tavLst>
                                        <p:tav tm="0">
                                          <p:val>
                                            <p:strVal val="#ppt_x"/>
                                          </p:val>
                                        </p:tav>
                                        <p:tav tm="100000">
                                          <p:val>
                                            <p:strVal val="#ppt_x"/>
                                          </p:val>
                                        </p:tav>
                                      </p:tavLst>
                                    </p:anim>
                                    <p:anim calcmode="lin" valueType="num">
                                      <p:cBhvr>
                                        <p:cTn id="9" dur="7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3753" t="49140" r="8409" b="5379"/>
          <a:stretch>
            <a:fillRect/>
          </a:stretch>
        </p:blipFill>
        <p:spPr>
          <a:xfrm>
            <a:off x="0" y="4306003"/>
            <a:ext cx="12229962" cy="2551992"/>
          </a:xfrm>
          <a:prstGeom prst="rect">
            <a:avLst/>
          </a:prstGeom>
        </p:spPr>
      </p:pic>
      <p:sp>
        <p:nvSpPr>
          <p:cNvPr id="2" name="标题 1"/>
          <p:cNvSpPr>
            <a:spLocks noGrp="1"/>
          </p:cNvSpPr>
          <p:nvPr>
            <p:ph type="title" hasCustomPrompt="1"/>
          </p:nvPr>
        </p:nvSpPr>
        <p:spPr>
          <a:xfrm>
            <a:off x="838200" y="1221214"/>
            <a:ext cx="10515600" cy="1325563"/>
          </a:xfrm>
        </p:spPr>
        <p:txBody>
          <a:bodyPr>
            <a:noAutofit/>
          </a:bodyPr>
          <a:lstStyle>
            <a:lvl1pPr algn="ctr">
              <a:defRPr sz="7200" b="1">
                <a:solidFill>
                  <a:srgbClr val="C00000"/>
                </a:solidFill>
                <a:effectLst>
                  <a:outerShdw blurRad="50800" dist="38100" dir="5400000" algn="t" rotWithShape="0">
                    <a:prstClr val="black">
                      <a:alpha val="40000"/>
                    </a:prstClr>
                  </a:outerShdw>
                </a:effectLst>
              </a:defRPr>
            </a:lvl1pPr>
          </a:lstStyle>
          <a:p>
            <a:r>
              <a:rPr lang="zh-CN" altLang="en-US" dirty="0"/>
              <a:t>协同发展 共建共赢</a:t>
            </a:r>
            <a:endParaRPr lang="zh-CN" alt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C266-1B1E-45B3-97C3-EE9240E2561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E103FA-9F68-4435-B3FA-420B5DAF701A}" type="slidenum">
              <a:rPr lang="zh-CN" altLang="en-US" smtClean="0"/>
            </a:fld>
            <a:endParaRPr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节标题">
    <p:bg>
      <p:bgPr>
        <a:gradFill flip="none" rotWithShape="1">
          <a:gsLst>
            <a:gs pos="5000">
              <a:schemeClr val="accent3">
                <a:lumMod val="0"/>
                <a:lumOff val="100000"/>
              </a:schemeClr>
            </a:gs>
            <a:gs pos="34000">
              <a:schemeClr val="accent3">
                <a:lumMod val="0"/>
                <a:lumOff val="100000"/>
              </a:schemeClr>
            </a:gs>
            <a:gs pos="100000">
              <a:schemeClr val="accent3">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352375" y="1869950"/>
            <a:ext cx="6543891" cy="1325563"/>
          </a:xfrm>
        </p:spPr>
        <p:txBody>
          <a:bodyPr/>
          <a:lstStyle>
            <a:lvl1pPr>
              <a:defRPr sz="3200" b="1">
                <a:solidFill>
                  <a:srgbClr val="DE0010"/>
                </a:solidFill>
                <a:effectLst>
                  <a:outerShdw blurRad="50800" dist="38100" dir="5400000" algn="t" rotWithShape="0">
                    <a:prstClr val="black">
                      <a:alpha val="40000"/>
                    </a:prstClr>
                  </a:outerShdw>
                </a:effectLst>
              </a:defRPr>
            </a:lvl1pPr>
          </a:lstStyle>
          <a:p>
            <a:pPr defTabSz="914400"/>
            <a:r>
              <a:rPr lang="zh-CN" altLang="en-US" sz="3200" dirty="0">
                <a:latin typeface="微软雅黑" panose="020B0503020204020204" pitchFamily="34" charset="-122"/>
                <a:ea typeface="微软雅黑" panose="020B0503020204020204" pitchFamily="34" charset="-122"/>
              </a:rPr>
              <a:t>中国教育和科研计算机网</a:t>
            </a:r>
            <a:r>
              <a:rPr lang="en-US" altLang="zh-CN" sz="3200" dirty="0">
                <a:latin typeface="微软雅黑" panose="020B0503020204020204" pitchFamily="34" charset="-122"/>
                <a:ea typeface="微软雅黑" panose="020B0503020204020204" pitchFamily="34" charset="-122"/>
              </a:rPr>
              <a:t>CERNET</a:t>
            </a:r>
            <a:r>
              <a:rPr lang="zh-CN" altLang="en-US" sz="3200" dirty="0">
                <a:latin typeface="微软雅黑" panose="020B0503020204020204" pitchFamily="34" charset="-122"/>
                <a:ea typeface="微软雅黑" panose="020B0503020204020204" pitchFamily="34" charset="-122"/>
              </a:rPr>
              <a:t>介绍</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63" name="图片 62" descr="屏幕快照 2016-05-19 下午4.03.17.png"/>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80031" y1="77396" x2="80031" y2="77396"/>
                        <a14:foregroundMark x1="76599" y1="90909" x2="76599" y2="90909"/>
                        <a14:foregroundMark x1="79251" y1="80344" x2="79251" y2="80344"/>
                        <a14:foregroundMark x1="15445" y1="31941" x2="15445" y2="31941"/>
                      </a14:backgroundRemoval>
                    </a14:imgEffect>
                  </a14:imgLayer>
                </a14:imgProps>
              </a:ext>
              <a:ext uri="{28A0092B-C50C-407E-A947-70E740481C1C}">
                <a14:useLocalDpi xmlns:a14="http://schemas.microsoft.com/office/drawing/2010/main" val="0"/>
              </a:ext>
            </a:extLst>
          </a:blip>
          <a:srcRect b="3711"/>
          <a:stretch>
            <a:fillRect/>
          </a:stretch>
        </p:blipFill>
        <p:spPr>
          <a:xfrm>
            <a:off x="7497733" y="1465943"/>
            <a:ext cx="4354538" cy="2662304"/>
          </a:xfrm>
          <a:prstGeom prst="rect">
            <a:avLst/>
          </a:prstGeom>
          <a:ln>
            <a:noFill/>
          </a:ln>
          <a:effectLst>
            <a:outerShdw blurRad="190500" algn="tl" rotWithShape="0">
              <a:srgbClr val="000000">
                <a:alpha val="70000"/>
              </a:srgbClr>
            </a:outerShdw>
          </a:effectLst>
        </p:spPr>
      </p:pic>
      <p:pic>
        <p:nvPicPr>
          <p:cNvPr id="67" name="图片 66"/>
          <p:cNvPicPr>
            <a:picLocks noChangeAspect="1"/>
          </p:cNvPicPr>
          <p:nvPr/>
        </p:nvPicPr>
        <p:blipFill rotWithShape="1">
          <a:blip r:embed="rId4">
            <a:extLst>
              <a:ext uri="{28A0092B-C50C-407E-A947-70E740481C1C}">
                <a14:useLocalDpi xmlns:a14="http://schemas.microsoft.com/office/drawing/2010/main" val="0"/>
              </a:ext>
            </a:extLst>
          </a:blip>
          <a:srcRect l="1100" t="44061" r="908" b="1215"/>
          <a:stretch>
            <a:fillRect/>
          </a:stretch>
        </p:blipFill>
        <p:spPr>
          <a:xfrm>
            <a:off x="0" y="4467625"/>
            <a:ext cx="12202512" cy="2396019"/>
          </a:xfrm>
          <a:prstGeom prst="rect">
            <a:avLst/>
          </a:prstGeom>
        </p:spPr>
      </p:pic>
      <p:pic>
        <p:nvPicPr>
          <p:cNvPr id="68" name="图片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05" y="157591"/>
            <a:ext cx="1242314" cy="783703"/>
          </a:xfrm>
          <a:prstGeom prst="rect">
            <a:avLst/>
          </a:prstGeom>
        </p:spPr>
      </p:pic>
      <p:pic>
        <p:nvPicPr>
          <p:cNvPr id="6" name="图片 5" descr="屏幕快照 2016-05-19 下午4.03.17.png"/>
          <p:cNvPicPr>
            <a:picLocks noChangeAspect="1"/>
          </p:cNvPicPr>
          <p:nvPr userDrawn="1"/>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80031" y1="77396" x2="80031" y2="77396"/>
                        <a14:foregroundMark x1="76599" y1="90909" x2="76599" y2="90909"/>
                        <a14:foregroundMark x1="79251" y1="80344" x2="79251" y2="80344"/>
                        <a14:foregroundMark x1="15445" y1="31941" x2="15445" y2="31941"/>
                      </a14:backgroundRemoval>
                    </a14:imgEffect>
                  </a14:imgLayer>
                </a14:imgProps>
              </a:ext>
              <a:ext uri="{28A0092B-C50C-407E-A947-70E740481C1C}">
                <a14:useLocalDpi xmlns:a14="http://schemas.microsoft.com/office/drawing/2010/main" val="0"/>
              </a:ext>
            </a:extLst>
          </a:blip>
          <a:srcRect b="3711"/>
          <a:stretch>
            <a:fillRect/>
          </a:stretch>
        </p:blipFill>
        <p:spPr>
          <a:xfrm>
            <a:off x="7497733" y="1465943"/>
            <a:ext cx="4354538" cy="2662304"/>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rcRect l="1100" t="44061" r="908" b="1215"/>
          <a:stretch>
            <a:fillRect/>
          </a:stretch>
        </p:blipFill>
        <p:spPr>
          <a:xfrm>
            <a:off x="0" y="4467625"/>
            <a:ext cx="12202512" cy="2396019"/>
          </a:xfrm>
          <a:prstGeom prst="rect">
            <a:avLst/>
          </a:prstGeom>
        </p:spPr>
      </p:pic>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7905" y="157591"/>
            <a:ext cx="1242314" cy="7837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700"/>
                                        <p:tgtEl>
                                          <p:spTgt spid="63"/>
                                        </p:tgtEl>
                                      </p:cBhvr>
                                    </p:animEffect>
                                    <p:anim calcmode="lin" valueType="num">
                                      <p:cBhvr>
                                        <p:cTn id="8" dur="700" fill="hold"/>
                                        <p:tgtEl>
                                          <p:spTgt spid="63"/>
                                        </p:tgtEl>
                                        <p:attrNameLst>
                                          <p:attrName>ppt_x</p:attrName>
                                        </p:attrNameLst>
                                      </p:cBhvr>
                                      <p:tavLst>
                                        <p:tav tm="0">
                                          <p:val>
                                            <p:strVal val="#ppt_x"/>
                                          </p:val>
                                        </p:tav>
                                        <p:tav tm="100000">
                                          <p:val>
                                            <p:strVal val="#ppt_x"/>
                                          </p:val>
                                        </p:tav>
                                      </p:tavLst>
                                    </p:anim>
                                    <p:anim calcmode="lin" valueType="num">
                                      <p:cBhvr>
                                        <p:cTn id="9" dur="7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anim calcmode="lin" valueType="num">
                                      <p:cBhvr>
                                        <p:cTn id="13" dur="700" fill="hold"/>
                                        <p:tgtEl>
                                          <p:spTgt spid="6"/>
                                        </p:tgtEl>
                                        <p:attrNameLst>
                                          <p:attrName>ppt_x</p:attrName>
                                        </p:attrNameLst>
                                      </p:cBhvr>
                                      <p:tavLst>
                                        <p:tav tm="0">
                                          <p:val>
                                            <p:strVal val="#ppt_x"/>
                                          </p:val>
                                        </p:tav>
                                        <p:tav tm="100000">
                                          <p:val>
                                            <p:strVal val="#ppt_x"/>
                                          </p:val>
                                        </p:tav>
                                      </p:tavLst>
                                    </p:anim>
                                    <p:anim calcmode="lin" valueType="num">
                                      <p:cBhvr>
                                        <p:cTn id="14" dur="7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rgbClr val="DE0010"/>
                </a:solidFill>
                <a:latin typeface="微软雅黑" panose="020B0503020204020204" pitchFamily="34" charset="-122"/>
                <a:ea typeface="微软雅黑" panose="020B0503020204020204" pitchFamily="34" charset="-122"/>
              </a:defRPr>
            </a:lvl1pPr>
          </a:lstStyle>
          <a:p>
            <a:r>
              <a:rPr lang="en-US" altLang="zh-CN" dirty="0"/>
              <a:t>1.</a:t>
            </a:r>
            <a:r>
              <a:rPr lang="zh-CN" altLang="en-US" dirty="0"/>
              <a:t>公司介绍</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2" name="标题 1"/>
          <p:cNvSpPr>
            <a:spLocks noGrp="1"/>
          </p:cNvSpPr>
          <p:nvPr>
            <p:ph type="title" hasCustomPrompt="1"/>
          </p:nvPr>
        </p:nvSpPr>
        <p:spPr>
          <a:xfrm>
            <a:off x="430695" y="4333461"/>
            <a:ext cx="4777409" cy="665923"/>
          </a:xfrm>
          <a:prstGeom prst="rect">
            <a:avLst/>
          </a:prstGeom>
        </p:spPr>
        <p:txBody>
          <a:bodyPr vert="horz" lIns="91440" tIns="45720" rIns="91440" bIns="45720" rtlCol="0" anchor="ctr">
            <a:normAutofit/>
          </a:bodyPr>
          <a:lstStyle>
            <a:lvl1pPr>
              <a:defRPr lang="zh-CN" altLang="en-US" sz="4000" b="1" dirty="0" smtClean="0">
                <a:solidFill>
                  <a:srgbClr val="DE0010"/>
                </a:solidFill>
                <a:latin typeface="微软雅黑" panose="020B0503020204020204" pitchFamily="34" charset="-122"/>
                <a:ea typeface="微软雅黑" panose="020B0503020204020204" pitchFamily="34" charset="-122"/>
              </a:defRPr>
            </a:lvl1pPr>
          </a:lstStyle>
          <a:p>
            <a:pPr lvl="0"/>
            <a:r>
              <a:rPr lang="en-US" altLang="zh-CN" dirty="0"/>
              <a:t>2.</a:t>
            </a:r>
            <a:r>
              <a:rPr lang="zh-CN" altLang="en-US" dirty="0"/>
              <a:t>公司介绍</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2" name="标题 1"/>
          <p:cNvSpPr>
            <a:spLocks noGrp="1"/>
          </p:cNvSpPr>
          <p:nvPr>
            <p:ph type="title" hasCustomPrompt="1"/>
          </p:nvPr>
        </p:nvSpPr>
        <p:spPr>
          <a:xfrm>
            <a:off x="430695" y="4333461"/>
            <a:ext cx="4777409" cy="665923"/>
          </a:xfrm>
          <a:prstGeom prst="rect">
            <a:avLst/>
          </a:prstGeom>
        </p:spPr>
        <p:txBody>
          <a:bodyPr vert="horz" lIns="91440" tIns="45720" rIns="91440" bIns="45720" rtlCol="0" anchor="ctr">
            <a:normAutofit/>
          </a:bodyPr>
          <a:lstStyle>
            <a:lvl1pPr>
              <a:defRPr lang="zh-CN" altLang="en-US" sz="4000" b="1" dirty="0" smtClean="0">
                <a:solidFill>
                  <a:srgbClr val="DE0010"/>
                </a:solidFill>
                <a:latin typeface="微软雅黑" panose="020B0503020204020204" pitchFamily="34" charset="-122"/>
                <a:ea typeface="微软雅黑" panose="020B0503020204020204" pitchFamily="34" charset="-122"/>
              </a:defRPr>
            </a:lvl1pPr>
          </a:lstStyle>
          <a:p>
            <a:pPr lvl="0"/>
            <a:r>
              <a:rPr lang="en-US" altLang="zh-CN" dirty="0"/>
              <a:t>3.</a:t>
            </a:r>
            <a:r>
              <a:rPr lang="zh-CN" altLang="en-US" dirty="0"/>
              <a:t>公司使命</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8" name="标题 1"/>
          <p:cNvSpPr>
            <a:spLocks noGrp="1"/>
          </p:cNvSpPr>
          <p:nvPr>
            <p:ph type="title" hasCustomPrompt="1"/>
          </p:nvPr>
        </p:nvSpPr>
        <p:spPr>
          <a:xfrm>
            <a:off x="430695" y="4333461"/>
            <a:ext cx="4777409" cy="665923"/>
          </a:xfrm>
          <a:prstGeom prst="rect">
            <a:avLst/>
          </a:prstGeom>
        </p:spPr>
        <p:txBody>
          <a:bodyPr vert="horz" lIns="91440" tIns="45720" rIns="91440" bIns="45720" rtlCol="0" anchor="ctr">
            <a:normAutofit/>
          </a:bodyPr>
          <a:lstStyle>
            <a:lvl1pPr>
              <a:defRPr lang="zh-CN" altLang="en-US" sz="4000" b="1" dirty="0" smtClean="0">
                <a:solidFill>
                  <a:srgbClr val="DE0010"/>
                </a:solidFill>
                <a:latin typeface="微软雅黑" panose="020B0503020204020204" pitchFamily="34" charset="-122"/>
                <a:ea typeface="微软雅黑" panose="020B0503020204020204" pitchFamily="34" charset="-122"/>
              </a:defRPr>
            </a:lvl1pPr>
          </a:lstStyle>
          <a:p>
            <a:pPr lvl="0"/>
            <a:r>
              <a:rPr lang="en-US" altLang="zh-CN" dirty="0"/>
              <a:t>4.</a:t>
            </a:r>
            <a:r>
              <a:rPr lang="zh-CN" altLang="en-US" dirty="0"/>
              <a:t>公司使命</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24" r="-1" b="10326"/>
          <a:stretch>
            <a:fillRect/>
          </a:stretch>
        </p:blipFill>
        <p:spPr>
          <a:xfrm>
            <a:off x="-25139" y="0"/>
            <a:ext cx="12217139" cy="6862715"/>
          </a:xfrm>
          <a:prstGeom prst="rect">
            <a:avLst/>
          </a:prstGeom>
        </p:spPr>
      </p:pic>
      <p:sp>
        <p:nvSpPr>
          <p:cNvPr id="2" name="标题 1"/>
          <p:cNvSpPr>
            <a:spLocks noGrp="1"/>
          </p:cNvSpPr>
          <p:nvPr>
            <p:ph type="title" hasCustomPrompt="1"/>
          </p:nvPr>
        </p:nvSpPr>
        <p:spPr>
          <a:xfrm>
            <a:off x="430695" y="4333461"/>
            <a:ext cx="4777409" cy="665923"/>
          </a:xfrm>
        </p:spPr>
        <p:txBody>
          <a:bodyPr vert="horz" lIns="91440" tIns="45720" rIns="91440" bIns="45720" rtlCol="0" anchor="ctr">
            <a:normAutofit/>
          </a:bodyPr>
          <a:lstStyle>
            <a:lvl1pPr>
              <a:defRPr lang="zh-CN" altLang="en-US" sz="4000" b="1" dirty="0" smtClean="0">
                <a:solidFill>
                  <a:srgbClr val="DE0010"/>
                </a:solidFill>
                <a:latin typeface="微软雅黑" panose="020B0503020204020204" pitchFamily="34" charset="-122"/>
                <a:ea typeface="微软雅黑" panose="020B0503020204020204" pitchFamily="34" charset="-122"/>
              </a:defRPr>
            </a:lvl1pPr>
          </a:lstStyle>
          <a:p>
            <a:pPr lvl="0"/>
            <a:r>
              <a:rPr lang="en-US" altLang="zh-CN" dirty="0"/>
              <a:t>5.</a:t>
            </a:r>
            <a:r>
              <a:rPr lang="zh-CN" altLang="en-US" dirty="0"/>
              <a:t>资质与荣誉</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标题幻灯片">
    <p:spTree>
      <p:nvGrpSpPr>
        <p:cNvPr id="1" name=""/>
        <p:cNvGrpSpPr/>
        <p:nvPr/>
      </p:nvGrpSpPr>
      <p:grpSpPr>
        <a:xfrm>
          <a:off x="0" y="0"/>
          <a:ext cx="0" cy="0"/>
          <a:chOff x="0" y="0"/>
          <a:chExt cx="0" cy="0"/>
        </a:xfrm>
      </p:grpSpPr>
      <p:sp>
        <p:nvSpPr>
          <p:cNvPr id="7" name="文本框 6"/>
          <p:cNvSpPr txBox="1"/>
          <p:nvPr/>
        </p:nvSpPr>
        <p:spPr>
          <a:xfrm>
            <a:off x="5410140" y="6488668"/>
            <a:ext cx="1371721" cy="297454"/>
          </a:xfrm>
          <a:prstGeom prst="rect">
            <a:avLst/>
          </a:prstGeom>
          <a:noFill/>
        </p:spPr>
        <p:txBody>
          <a:bodyPr wrap="none" rtlCol="0">
            <a:spAutoFit/>
          </a:bodyPr>
          <a:lstStyle/>
          <a:p>
            <a:pPr algn="ctr"/>
            <a:r>
              <a:rPr lang="en-US" altLang="zh-CN" sz="1335" dirty="0">
                <a:solidFill>
                  <a:prstClr val="white">
                    <a:lumMod val="50000"/>
                  </a:prstClr>
                </a:solidFill>
                <a:ea typeface="宋体" panose="02010600030101010101" pitchFamily="2" charset="-122"/>
              </a:rPr>
              <a:t>www.cernet.com</a:t>
            </a:r>
            <a:endParaRPr lang="zh-CN" altLang="en-US" sz="1335" dirty="0">
              <a:solidFill>
                <a:prstClr val="white">
                  <a:lumMod val="50000"/>
                </a:prstClr>
              </a:solidFill>
              <a:ea typeface="宋体" panose="02010600030101010101" pitchFamily="2" charset="-122"/>
            </a:endParaRPr>
          </a:p>
        </p:txBody>
      </p:sp>
      <p:cxnSp>
        <p:nvCxnSpPr>
          <p:cNvPr id="3" name="直接连接符 2"/>
          <p:cNvCxnSpPr/>
          <p:nvPr/>
        </p:nvCxnSpPr>
        <p:spPr>
          <a:xfrm>
            <a:off x="319873" y="6515557"/>
            <a:ext cx="1151068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342997"/>
            <a:ext cx="379307" cy="494859"/>
          </a:xfrm>
          <a:prstGeom prst="rect">
            <a:avLst/>
          </a:prstGeom>
          <a:solidFill>
            <a:srgbClr val="DE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prstClr val="white"/>
              </a:solidFill>
            </a:endParaRPr>
          </a:p>
        </p:txBody>
      </p:sp>
      <p:sp>
        <p:nvSpPr>
          <p:cNvPr id="91" name="Title 1"/>
          <p:cNvSpPr>
            <a:spLocks noGrp="1"/>
          </p:cNvSpPr>
          <p:nvPr>
            <p:ph type="title"/>
          </p:nvPr>
        </p:nvSpPr>
        <p:spPr>
          <a:xfrm>
            <a:off x="412072" y="356248"/>
            <a:ext cx="5145349" cy="504885"/>
          </a:xfrm>
        </p:spPr>
        <p:txBody>
          <a:bodyPr>
            <a:normAutofit/>
          </a:bodyPr>
          <a:lstStyle>
            <a:lvl1pPr>
              <a:defRPr sz="3200">
                <a:solidFill>
                  <a:srgbClr val="DE001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5" name="内容占位符 4"/>
          <p:cNvSpPr>
            <a:spLocks noGrp="1"/>
          </p:cNvSpPr>
          <p:nvPr>
            <p:ph sz="quarter" idx="10"/>
          </p:nvPr>
        </p:nvSpPr>
        <p:spPr>
          <a:xfrm>
            <a:off x="452668" y="1704744"/>
            <a:ext cx="11205932" cy="4619856"/>
          </a:xfrm>
        </p:spPr>
        <p:txBody>
          <a:bodyPr>
            <a:normAutofit/>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92" name="图片 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0412" y="222267"/>
            <a:ext cx="1345060" cy="84851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100" t="44061" r="908" b="1215"/>
          <a:stretch>
            <a:fillRect/>
          </a:stretch>
        </p:blipFill>
        <p:spPr>
          <a:xfrm>
            <a:off x="0" y="4467625"/>
            <a:ext cx="12202512" cy="2396019"/>
          </a:xfrm>
          <a:prstGeom prst="rect">
            <a:avLst/>
          </a:prstGeom>
        </p:spPr>
      </p:pic>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A609721-7ACC-4DB4-8314-630955719FE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C9F7C18-1DE6-4A9F-96C8-637D3A450BF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515"/>
            <a:ext cx="12192000" cy="6858000"/>
          </a:xfrm>
          <a:prstGeom prst="rect">
            <a:avLst/>
          </a:prstGeom>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1.</a:t>
            </a:r>
            <a:r>
              <a:rPr lang="zh-CN" altLang="en-US"/>
              <a:t>公司介绍</a:t>
            </a:r>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ln>
            <a:noFill/>
          </a:ln>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2.</a:t>
            </a:r>
            <a:r>
              <a:rPr lang="zh-CN" altLang="en-US"/>
              <a:t>公司使命</a:t>
            </a:r>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5"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3.</a:t>
            </a:r>
            <a:r>
              <a:rPr lang="zh-CN" altLang="en-US"/>
              <a:t>优势资源</a:t>
            </a:r>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4.</a:t>
            </a:r>
            <a:r>
              <a:rPr lang="zh-CN" altLang="en-US"/>
              <a:t>四大业务介绍</a:t>
            </a:r>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224" r="-1" b="10326"/>
          <a:stretch>
            <a:fillRect/>
          </a:stretch>
        </p:blipFill>
        <p:spPr>
          <a:xfrm>
            <a:off x="-25139" y="0"/>
            <a:ext cx="12217139" cy="6862715"/>
          </a:xfrm>
          <a:prstGeom prst="rect">
            <a:avLst/>
          </a:prstGeom>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5.</a:t>
            </a:r>
            <a:r>
              <a:rPr lang="zh-CN" altLang="en-US"/>
              <a:t>资质与荣誉</a:t>
            </a:r>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8653"/>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30695" y="4333461"/>
            <a:ext cx="4777409" cy="665923"/>
          </a:xfrm>
        </p:spPr>
        <p:txBody>
          <a:bodyPr>
            <a:normAutofit/>
          </a:bodyPr>
          <a:lstStyle>
            <a:lvl1pPr>
              <a:defRPr sz="4000" b="1">
                <a:solidFill>
                  <a:schemeClr val="accent3"/>
                </a:solidFill>
                <a:latin typeface="+mn-ea"/>
                <a:ea typeface="+mn-ea"/>
              </a:defRPr>
            </a:lvl1pPr>
          </a:lstStyle>
          <a:p>
            <a:r>
              <a:rPr lang="en-US" altLang="zh-CN"/>
              <a:t>6.</a:t>
            </a:r>
            <a:r>
              <a:rPr lang="zh-CN" altLang="en-US"/>
              <a:t>文化与战略</a:t>
            </a:r>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框 6"/>
          <p:cNvSpPr txBox="1"/>
          <p:nvPr userDrawn="1"/>
        </p:nvSpPr>
        <p:spPr>
          <a:xfrm>
            <a:off x="5410140" y="6488668"/>
            <a:ext cx="1371721" cy="297454"/>
          </a:xfrm>
          <a:prstGeom prst="rect">
            <a:avLst/>
          </a:prstGeom>
          <a:noFill/>
        </p:spPr>
        <p:txBody>
          <a:bodyPr wrap="none" rtlCol="0">
            <a:spAutoFit/>
          </a:bodyPr>
          <a:lstStyle/>
          <a:p>
            <a:pPr algn="ctr"/>
            <a:r>
              <a:rPr lang="en-US" altLang="zh-CN" sz="1335" dirty="0">
                <a:solidFill>
                  <a:prstClr val="white">
                    <a:lumMod val="50000"/>
                  </a:prstClr>
                </a:solidFill>
                <a:ea typeface="宋体" panose="02010600030101010101" pitchFamily="2" charset="-122"/>
              </a:rPr>
              <a:t>www.cernet.com</a:t>
            </a:r>
            <a:endParaRPr lang="zh-CN" altLang="en-US" sz="1335" dirty="0">
              <a:solidFill>
                <a:prstClr val="white">
                  <a:lumMod val="50000"/>
                </a:prstClr>
              </a:solidFill>
              <a:ea typeface="宋体" panose="02010600030101010101" pitchFamily="2" charset="-122"/>
            </a:endParaRPr>
          </a:p>
        </p:txBody>
      </p:sp>
      <p:cxnSp>
        <p:nvCxnSpPr>
          <p:cNvPr id="3" name="直接连接符 2"/>
          <p:cNvCxnSpPr/>
          <p:nvPr userDrawn="1"/>
        </p:nvCxnSpPr>
        <p:spPr>
          <a:xfrm>
            <a:off x="319873" y="6515557"/>
            <a:ext cx="1151068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0" y="342997"/>
            <a:ext cx="379307" cy="494859"/>
          </a:xfrm>
          <a:prstGeom prst="rect">
            <a:avLst/>
          </a:prstGeom>
          <a:solidFill>
            <a:srgbClr val="349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800">
              <a:solidFill>
                <a:prstClr val="white"/>
              </a:solidFill>
            </a:endParaRPr>
          </a:p>
        </p:txBody>
      </p:sp>
      <p:grpSp>
        <p:nvGrpSpPr>
          <p:cNvPr id="64" name="Group 47"/>
          <p:cNvGrpSpPr/>
          <p:nvPr userDrawn="1"/>
        </p:nvGrpSpPr>
        <p:grpSpPr>
          <a:xfrm>
            <a:off x="10811521" y="1012597"/>
            <a:ext cx="1217324" cy="113531"/>
            <a:chOff x="1948342" y="5767817"/>
            <a:chExt cx="2434648" cy="227062"/>
          </a:xfrm>
          <a:solidFill>
            <a:schemeClr val="bg1">
              <a:lumMod val="75000"/>
            </a:schemeClr>
          </a:solidFill>
        </p:grpSpPr>
        <p:grpSp>
          <p:nvGrpSpPr>
            <p:cNvPr id="65" name="Group 48"/>
            <p:cNvGrpSpPr/>
            <p:nvPr/>
          </p:nvGrpSpPr>
          <p:grpSpPr>
            <a:xfrm>
              <a:off x="1948342" y="5922203"/>
              <a:ext cx="2434648" cy="72676"/>
              <a:chOff x="1878897" y="12847070"/>
              <a:chExt cx="2434648" cy="72676"/>
            </a:xfrm>
            <a:grpFill/>
          </p:grpSpPr>
          <p:sp>
            <p:nvSpPr>
              <p:cNvPr id="79" name="Oval 62"/>
              <p:cNvSpPr>
                <a:spLocks noChangeAspect="1"/>
              </p:cNvSpPr>
              <p:nvPr/>
            </p:nvSpPr>
            <p:spPr>
              <a:xfrm rot="18861538">
                <a:off x="1878897" y="12851892"/>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0" name="Oval 63"/>
              <p:cNvSpPr>
                <a:spLocks noChangeAspect="1"/>
              </p:cNvSpPr>
              <p:nvPr/>
            </p:nvSpPr>
            <p:spPr>
              <a:xfrm rot="18861538">
                <a:off x="2094410" y="12849481"/>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1" name="Oval 64"/>
              <p:cNvSpPr>
                <a:spLocks noChangeAspect="1"/>
              </p:cNvSpPr>
              <p:nvPr/>
            </p:nvSpPr>
            <p:spPr>
              <a:xfrm rot="18861538">
                <a:off x="2309923" y="12847070"/>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2" name="Oval 65"/>
              <p:cNvSpPr>
                <a:spLocks noChangeAspect="1"/>
              </p:cNvSpPr>
              <p:nvPr/>
            </p:nvSpPr>
            <p:spPr>
              <a:xfrm rot="18861538">
                <a:off x="2525435" y="12852609"/>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3" name="Oval 66"/>
              <p:cNvSpPr>
                <a:spLocks noChangeAspect="1"/>
              </p:cNvSpPr>
              <p:nvPr/>
            </p:nvSpPr>
            <p:spPr>
              <a:xfrm rot="18861538">
                <a:off x="2740948" y="12850198"/>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4" name="Oval 67"/>
              <p:cNvSpPr>
                <a:spLocks noChangeAspect="1"/>
              </p:cNvSpPr>
              <p:nvPr/>
            </p:nvSpPr>
            <p:spPr>
              <a:xfrm rot="18861538">
                <a:off x="2956461" y="12855738"/>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5" name="Oval 68"/>
              <p:cNvSpPr>
                <a:spLocks noChangeAspect="1"/>
              </p:cNvSpPr>
              <p:nvPr/>
            </p:nvSpPr>
            <p:spPr>
              <a:xfrm rot="18861538">
                <a:off x="3171973" y="12853326"/>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6" name="Oval 69"/>
              <p:cNvSpPr>
                <a:spLocks noChangeAspect="1"/>
              </p:cNvSpPr>
              <p:nvPr/>
            </p:nvSpPr>
            <p:spPr>
              <a:xfrm rot="18861538">
                <a:off x="3387486" y="12850915"/>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7" name="Oval 70"/>
              <p:cNvSpPr>
                <a:spLocks noChangeAspect="1"/>
              </p:cNvSpPr>
              <p:nvPr/>
            </p:nvSpPr>
            <p:spPr>
              <a:xfrm rot="18861538">
                <a:off x="3602999" y="12848504"/>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8" name="Oval 71"/>
              <p:cNvSpPr>
                <a:spLocks noChangeAspect="1"/>
              </p:cNvSpPr>
              <p:nvPr/>
            </p:nvSpPr>
            <p:spPr>
              <a:xfrm rot="18861538">
                <a:off x="3818511" y="12854043"/>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89" name="Oval 72"/>
              <p:cNvSpPr>
                <a:spLocks noChangeAspect="1"/>
              </p:cNvSpPr>
              <p:nvPr/>
            </p:nvSpPr>
            <p:spPr>
              <a:xfrm rot="18861538">
                <a:off x="4034024" y="12851632"/>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90" name="Oval 73"/>
              <p:cNvSpPr>
                <a:spLocks noChangeAspect="1"/>
              </p:cNvSpPr>
              <p:nvPr/>
            </p:nvSpPr>
            <p:spPr>
              <a:xfrm rot="18861538">
                <a:off x="4249537" y="12849221"/>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grpSp>
        <p:grpSp>
          <p:nvGrpSpPr>
            <p:cNvPr id="66" name="Group 49"/>
            <p:cNvGrpSpPr/>
            <p:nvPr/>
          </p:nvGrpSpPr>
          <p:grpSpPr>
            <a:xfrm>
              <a:off x="1948342" y="5767817"/>
              <a:ext cx="2434648" cy="72676"/>
              <a:chOff x="1878897" y="12847070"/>
              <a:chExt cx="2434648" cy="72676"/>
            </a:xfrm>
            <a:grpFill/>
          </p:grpSpPr>
          <p:sp>
            <p:nvSpPr>
              <p:cNvPr id="67" name="Oval 50"/>
              <p:cNvSpPr>
                <a:spLocks noChangeAspect="1"/>
              </p:cNvSpPr>
              <p:nvPr/>
            </p:nvSpPr>
            <p:spPr>
              <a:xfrm rot="18861538">
                <a:off x="1878897" y="12851892"/>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68" name="Oval 51"/>
              <p:cNvSpPr>
                <a:spLocks noChangeAspect="1"/>
              </p:cNvSpPr>
              <p:nvPr/>
            </p:nvSpPr>
            <p:spPr>
              <a:xfrm rot="18861538">
                <a:off x="2094410" y="12849481"/>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69" name="Oval 52"/>
              <p:cNvSpPr>
                <a:spLocks noChangeAspect="1"/>
              </p:cNvSpPr>
              <p:nvPr/>
            </p:nvSpPr>
            <p:spPr>
              <a:xfrm rot="18861538">
                <a:off x="2309923" y="12847070"/>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0" name="Oval 53"/>
              <p:cNvSpPr>
                <a:spLocks noChangeAspect="1"/>
              </p:cNvSpPr>
              <p:nvPr/>
            </p:nvSpPr>
            <p:spPr>
              <a:xfrm rot="18861538">
                <a:off x="2525435" y="12852609"/>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1" name="Oval 54"/>
              <p:cNvSpPr>
                <a:spLocks noChangeAspect="1"/>
              </p:cNvSpPr>
              <p:nvPr/>
            </p:nvSpPr>
            <p:spPr>
              <a:xfrm rot="18861538">
                <a:off x="2740948" y="12850198"/>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2" name="Oval 55"/>
              <p:cNvSpPr>
                <a:spLocks noChangeAspect="1"/>
              </p:cNvSpPr>
              <p:nvPr/>
            </p:nvSpPr>
            <p:spPr>
              <a:xfrm rot="18861538">
                <a:off x="2956461" y="12855738"/>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3" name="Oval 56"/>
              <p:cNvSpPr>
                <a:spLocks noChangeAspect="1"/>
              </p:cNvSpPr>
              <p:nvPr/>
            </p:nvSpPr>
            <p:spPr>
              <a:xfrm rot="18861538">
                <a:off x="3171973" y="12853326"/>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4" name="Oval 57"/>
              <p:cNvSpPr>
                <a:spLocks noChangeAspect="1"/>
              </p:cNvSpPr>
              <p:nvPr/>
            </p:nvSpPr>
            <p:spPr>
              <a:xfrm rot="18861538">
                <a:off x="3387486" y="12850915"/>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5" name="Oval 58"/>
              <p:cNvSpPr>
                <a:spLocks noChangeAspect="1"/>
              </p:cNvSpPr>
              <p:nvPr/>
            </p:nvSpPr>
            <p:spPr>
              <a:xfrm rot="18861538">
                <a:off x="3602999" y="12848504"/>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6" name="Oval 59"/>
              <p:cNvSpPr>
                <a:spLocks noChangeAspect="1"/>
              </p:cNvSpPr>
              <p:nvPr/>
            </p:nvSpPr>
            <p:spPr>
              <a:xfrm rot="18861538">
                <a:off x="3818511" y="12854043"/>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7" name="Oval 60"/>
              <p:cNvSpPr>
                <a:spLocks noChangeAspect="1"/>
              </p:cNvSpPr>
              <p:nvPr/>
            </p:nvSpPr>
            <p:spPr>
              <a:xfrm rot="18861538">
                <a:off x="4034024" y="12851632"/>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sp>
            <p:nvSpPr>
              <p:cNvPr id="78" name="Oval 61"/>
              <p:cNvSpPr>
                <a:spLocks noChangeAspect="1"/>
              </p:cNvSpPr>
              <p:nvPr/>
            </p:nvSpPr>
            <p:spPr>
              <a:xfrm rot="18861538">
                <a:off x="4249537" y="12849221"/>
                <a:ext cx="64008" cy="64008"/>
              </a:xfrm>
              <a:prstGeom prst="ellipse">
                <a:avLst/>
              </a:prstGeom>
              <a:grpFill/>
              <a:ln w="12700" cap="flat" cmpd="sng" algn="ctr">
                <a:solidFill>
                  <a:schemeClr val="bg1">
                    <a:lumMod val="85000"/>
                  </a:schemeClr>
                </a:solidFill>
                <a:prstDash val="solid"/>
                <a:miter lim="800000"/>
              </a:ln>
              <a:effectLst/>
            </p:spPr>
            <p:txBody>
              <a:bodyPr rtlCol="0" anchor="ctr"/>
              <a:lstStyle/>
              <a:p>
                <a:pPr algn="ctr" defTabSz="913765">
                  <a:defRPr/>
                </a:pPr>
                <a:endParaRPr lang="en-US" sz="675" kern="0" dirty="0">
                  <a:solidFill>
                    <a:prstClr val="white"/>
                  </a:solidFill>
                </a:endParaRPr>
              </a:p>
            </p:txBody>
          </p:sp>
        </p:grpSp>
      </p:grpSp>
      <p:grpSp>
        <p:nvGrpSpPr>
          <p:cNvPr id="149" name="Group 4"/>
          <p:cNvGrpSpPr>
            <a:grpSpLocks noChangeAspect="1"/>
          </p:cNvGrpSpPr>
          <p:nvPr userDrawn="1"/>
        </p:nvGrpSpPr>
        <p:grpSpPr bwMode="auto">
          <a:xfrm>
            <a:off x="10606440" y="515946"/>
            <a:ext cx="1429032" cy="377239"/>
            <a:chOff x="254" y="2177"/>
            <a:chExt cx="894" cy="236"/>
          </a:xfrm>
        </p:grpSpPr>
        <p:sp>
          <p:nvSpPr>
            <p:cNvPr id="150" name="Freeform 5"/>
            <p:cNvSpPr/>
            <p:nvPr/>
          </p:nvSpPr>
          <p:spPr bwMode="auto">
            <a:xfrm>
              <a:off x="344" y="2189"/>
              <a:ext cx="27" cy="15"/>
            </a:xfrm>
            <a:custGeom>
              <a:avLst/>
              <a:gdLst>
                <a:gd name="T0" fmla="*/ 5 w 43"/>
                <a:gd name="T1" fmla="*/ 17 h 23"/>
                <a:gd name="T2" fmla="*/ 27 w 43"/>
                <a:gd name="T3" fmla="*/ 4 h 23"/>
                <a:gd name="T4" fmla="*/ 40 w 43"/>
                <a:gd name="T5" fmla="*/ 5 h 23"/>
                <a:gd name="T6" fmla="*/ 16 w 43"/>
                <a:gd name="T7" fmla="*/ 19 h 23"/>
                <a:gd name="T8" fmla="*/ 5 w 43"/>
                <a:gd name="T9" fmla="*/ 17 h 23"/>
              </a:gdLst>
              <a:ahLst/>
              <a:cxnLst>
                <a:cxn ang="0">
                  <a:pos x="T0" y="T1"/>
                </a:cxn>
                <a:cxn ang="0">
                  <a:pos x="T2" y="T3"/>
                </a:cxn>
                <a:cxn ang="0">
                  <a:pos x="T4" y="T5"/>
                </a:cxn>
                <a:cxn ang="0">
                  <a:pos x="T6" y="T7"/>
                </a:cxn>
                <a:cxn ang="0">
                  <a:pos x="T8" y="T9"/>
                </a:cxn>
              </a:cxnLst>
              <a:rect l="0" t="0" r="r" b="b"/>
              <a:pathLst>
                <a:path w="43" h="23">
                  <a:moveTo>
                    <a:pt x="5" y="17"/>
                  </a:moveTo>
                  <a:cubicBezTo>
                    <a:pt x="11" y="11"/>
                    <a:pt x="19" y="7"/>
                    <a:pt x="27" y="4"/>
                  </a:cubicBezTo>
                  <a:cubicBezTo>
                    <a:pt x="29" y="4"/>
                    <a:pt x="43" y="0"/>
                    <a:pt x="40" y="5"/>
                  </a:cubicBezTo>
                  <a:cubicBezTo>
                    <a:pt x="34" y="13"/>
                    <a:pt x="24" y="16"/>
                    <a:pt x="16" y="19"/>
                  </a:cubicBezTo>
                  <a:cubicBezTo>
                    <a:pt x="14" y="20"/>
                    <a:pt x="0" y="23"/>
                    <a:pt x="5" y="17"/>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1" name="Freeform 6"/>
            <p:cNvSpPr/>
            <p:nvPr/>
          </p:nvSpPr>
          <p:spPr bwMode="auto">
            <a:xfrm>
              <a:off x="372" y="2182"/>
              <a:ext cx="27" cy="14"/>
            </a:xfrm>
            <a:custGeom>
              <a:avLst/>
              <a:gdLst>
                <a:gd name="T0" fmla="*/ 3 w 43"/>
                <a:gd name="T1" fmla="*/ 14 h 21"/>
                <a:gd name="T2" fmla="*/ 25 w 43"/>
                <a:gd name="T3" fmla="*/ 4 h 21"/>
                <a:gd name="T4" fmla="*/ 43 w 43"/>
                <a:gd name="T5" fmla="*/ 6 h 21"/>
                <a:gd name="T6" fmla="*/ 19 w 43"/>
                <a:gd name="T7" fmla="*/ 17 h 21"/>
                <a:gd name="T8" fmla="*/ 3 w 43"/>
                <a:gd name="T9" fmla="*/ 14 h 21"/>
              </a:gdLst>
              <a:ahLst/>
              <a:cxnLst>
                <a:cxn ang="0">
                  <a:pos x="T0" y="T1"/>
                </a:cxn>
                <a:cxn ang="0">
                  <a:pos x="T2" y="T3"/>
                </a:cxn>
                <a:cxn ang="0">
                  <a:pos x="T4" y="T5"/>
                </a:cxn>
                <a:cxn ang="0">
                  <a:pos x="T6" y="T7"/>
                </a:cxn>
                <a:cxn ang="0">
                  <a:pos x="T8" y="T9"/>
                </a:cxn>
              </a:cxnLst>
              <a:rect l="0" t="0" r="r" b="b"/>
              <a:pathLst>
                <a:path w="43" h="21">
                  <a:moveTo>
                    <a:pt x="3" y="14"/>
                  </a:moveTo>
                  <a:cubicBezTo>
                    <a:pt x="8" y="8"/>
                    <a:pt x="17" y="6"/>
                    <a:pt x="25" y="4"/>
                  </a:cubicBezTo>
                  <a:cubicBezTo>
                    <a:pt x="29" y="3"/>
                    <a:pt x="43" y="0"/>
                    <a:pt x="43" y="6"/>
                  </a:cubicBezTo>
                  <a:cubicBezTo>
                    <a:pt x="39" y="14"/>
                    <a:pt x="26" y="16"/>
                    <a:pt x="19" y="17"/>
                  </a:cubicBezTo>
                  <a:cubicBezTo>
                    <a:pt x="16" y="18"/>
                    <a:pt x="0" y="21"/>
                    <a:pt x="3" y="14"/>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2" name="Freeform 7"/>
            <p:cNvSpPr/>
            <p:nvPr/>
          </p:nvSpPr>
          <p:spPr bwMode="auto">
            <a:xfrm>
              <a:off x="404" y="2180"/>
              <a:ext cx="26" cy="10"/>
            </a:xfrm>
            <a:custGeom>
              <a:avLst/>
              <a:gdLst>
                <a:gd name="T0" fmla="*/ 0 w 42"/>
                <a:gd name="T1" fmla="*/ 9 h 16"/>
                <a:gd name="T2" fmla="*/ 21 w 42"/>
                <a:gd name="T3" fmla="*/ 2 h 16"/>
                <a:gd name="T4" fmla="*/ 42 w 42"/>
                <a:gd name="T5" fmla="*/ 6 h 16"/>
                <a:gd name="T6" fmla="*/ 21 w 42"/>
                <a:gd name="T7" fmla="*/ 14 h 16"/>
                <a:gd name="T8" fmla="*/ 0 w 42"/>
                <a:gd name="T9" fmla="*/ 9 h 16"/>
              </a:gdLst>
              <a:ahLst/>
              <a:cxnLst>
                <a:cxn ang="0">
                  <a:pos x="T0" y="T1"/>
                </a:cxn>
                <a:cxn ang="0">
                  <a:pos x="T2" y="T3"/>
                </a:cxn>
                <a:cxn ang="0">
                  <a:pos x="T4" y="T5"/>
                </a:cxn>
                <a:cxn ang="0">
                  <a:pos x="T6" y="T7"/>
                </a:cxn>
                <a:cxn ang="0">
                  <a:pos x="T8" y="T9"/>
                </a:cxn>
              </a:cxnLst>
              <a:rect l="0" t="0" r="r" b="b"/>
              <a:pathLst>
                <a:path w="42" h="16">
                  <a:moveTo>
                    <a:pt x="0" y="9"/>
                  </a:moveTo>
                  <a:cubicBezTo>
                    <a:pt x="3" y="2"/>
                    <a:pt x="15" y="2"/>
                    <a:pt x="21" y="2"/>
                  </a:cubicBezTo>
                  <a:cubicBezTo>
                    <a:pt x="27" y="1"/>
                    <a:pt x="39" y="0"/>
                    <a:pt x="42" y="6"/>
                  </a:cubicBezTo>
                  <a:cubicBezTo>
                    <a:pt x="42" y="13"/>
                    <a:pt x="26" y="14"/>
                    <a:pt x="21" y="14"/>
                  </a:cubicBezTo>
                  <a:cubicBezTo>
                    <a:pt x="17" y="14"/>
                    <a:pt x="0" y="16"/>
                    <a:pt x="0" y="9"/>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3" name="Freeform 8"/>
            <p:cNvSpPr/>
            <p:nvPr/>
          </p:nvSpPr>
          <p:spPr bwMode="auto">
            <a:xfrm>
              <a:off x="311" y="2211"/>
              <a:ext cx="24" cy="19"/>
            </a:xfrm>
            <a:custGeom>
              <a:avLst/>
              <a:gdLst>
                <a:gd name="T0" fmla="*/ 4 w 39"/>
                <a:gd name="T1" fmla="*/ 22 h 30"/>
                <a:gd name="T2" fmla="*/ 26 w 39"/>
                <a:gd name="T3" fmla="*/ 4 h 30"/>
                <a:gd name="T4" fmla="*/ 35 w 39"/>
                <a:gd name="T5" fmla="*/ 7 h 30"/>
                <a:gd name="T6" fmla="*/ 10 w 39"/>
                <a:gd name="T7" fmla="*/ 27 h 30"/>
                <a:gd name="T8" fmla="*/ 4 w 39"/>
                <a:gd name="T9" fmla="*/ 22 h 30"/>
              </a:gdLst>
              <a:ahLst/>
              <a:cxnLst>
                <a:cxn ang="0">
                  <a:pos x="T0" y="T1"/>
                </a:cxn>
                <a:cxn ang="0">
                  <a:pos x="T2" y="T3"/>
                </a:cxn>
                <a:cxn ang="0">
                  <a:pos x="T4" y="T5"/>
                </a:cxn>
                <a:cxn ang="0">
                  <a:pos x="T6" y="T7"/>
                </a:cxn>
                <a:cxn ang="0">
                  <a:pos x="T8" y="T9"/>
                </a:cxn>
              </a:cxnLst>
              <a:rect l="0" t="0" r="r" b="b"/>
              <a:pathLst>
                <a:path w="39" h="30">
                  <a:moveTo>
                    <a:pt x="4" y="22"/>
                  </a:moveTo>
                  <a:cubicBezTo>
                    <a:pt x="10" y="14"/>
                    <a:pt x="18" y="8"/>
                    <a:pt x="26" y="4"/>
                  </a:cubicBezTo>
                  <a:cubicBezTo>
                    <a:pt x="31" y="2"/>
                    <a:pt x="39" y="0"/>
                    <a:pt x="35" y="7"/>
                  </a:cubicBezTo>
                  <a:cubicBezTo>
                    <a:pt x="29" y="16"/>
                    <a:pt x="20" y="22"/>
                    <a:pt x="10" y="27"/>
                  </a:cubicBezTo>
                  <a:cubicBezTo>
                    <a:pt x="5" y="30"/>
                    <a:pt x="0" y="28"/>
                    <a:pt x="4" y="22"/>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4" name="Freeform 9"/>
            <p:cNvSpPr/>
            <p:nvPr/>
          </p:nvSpPr>
          <p:spPr bwMode="auto">
            <a:xfrm>
              <a:off x="334" y="2201"/>
              <a:ext cx="29" cy="19"/>
            </a:xfrm>
            <a:custGeom>
              <a:avLst/>
              <a:gdLst>
                <a:gd name="T0" fmla="*/ 5 w 47"/>
                <a:gd name="T1" fmla="*/ 21 h 30"/>
                <a:gd name="T2" fmla="*/ 30 w 47"/>
                <a:gd name="T3" fmla="*/ 4 h 30"/>
                <a:gd name="T4" fmla="*/ 44 w 47"/>
                <a:gd name="T5" fmla="*/ 8 h 30"/>
                <a:gd name="T6" fmla="*/ 17 w 47"/>
                <a:gd name="T7" fmla="*/ 27 h 30"/>
                <a:gd name="T8" fmla="*/ 5 w 47"/>
                <a:gd name="T9" fmla="*/ 21 h 30"/>
              </a:gdLst>
              <a:ahLst/>
              <a:cxnLst>
                <a:cxn ang="0">
                  <a:pos x="T0" y="T1"/>
                </a:cxn>
                <a:cxn ang="0">
                  <a:pos x="T2" y="T3"/>
                </a:cxn>
                <a:cxn ang="0">
                  <a:pos x="T4" y="T5"/>
                </a:cxn>
                <a:cxn ang="0">
                  <a:pos x="T6" y="T7"/>
                </a:cxn>
                <a:cxn ang="0">
                  <a:pos x="T8" y="T9"/>
                </a:cxn>
              </a:cxnLst>
              <a:rect l="0" t="0" r="r" b="b"/>
              <a:pathLst>
                <a:path w="47" h="30">
                  <a:moveTo>
                    <a:pt x="5" y="21"/>
                  </a:moveTo>
                  <a:cubicBezTo>
                    <a:pt x="11" y="13"/>
                    <a:pt x="20" y="8"/>
                    <a:pt x="30" y="4"/>
                  </a:cubicBezTo>
                  <a:cubicBezTo>
                    <a:pt x="34" y="3"/>
                    <a:pt x="47" y="0"/>
                    <a:pt x="44" y="8"/>
                  </a:cubicBezTo>
                  <a:cubicBezTo>
                    <a:pt x="38" y="17"/>
                    <a:pt x="27" y="23"/>
                    <a:pt x="17" y="27"/>
                  </a:cubicBezTo>
                  <a:cubicBezTo>
                    <a:pt x="12" y="28"/>
                    <a:pt x="0" y="30"/>
                    <a:pt x="5" y="21"/>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5" name="Freeform 10"/>
            <p:cNvSpPr/>
            <p:nvPr/>
          </p:nvSpPr>
          <p:spPr bwMode="auto">
            <a:xfrm>
              <a:off x="365" y="2193"/>
              <a:ext cx="31" cy="17"/>
            </a:xfrm>
            <a:custGeom>
              <a:avLst/>
              <a:gdLst>
                <a:gd name="T0" fmla="*/ 3 w 50"/>
                <a:gd name="T1" fmla="*/ 18 h 27"/>
                <a:gd name="T2" fmla="*/ 30 w 50"/>
                <a:gd name="T3" fmla="*/ 3 h 27"/>
                <a:gd name="T4" fmla="*/ 50 w 50"/>
                <a:gd name="T5" fmla="*/ 8 h 27"/>
                <a:gd name="T6" fmla="*/ 22 w 50"/>
                <a:gd name="T7" fmla="*/ 24 h 27"/>
                <a:gd name="T8" fmla="*/ 3 w 50"/>
                <a:gd name="T9" fmla="*/ 18 h 27"/>
              </a:gdLst>
              <a:ahLst/>
              <a:cxnLst>
                <a:cxn ang="0">
                  <a:pos x="T0" y="T1"/>
                </a:cxn>
                <a:cxn ang="0">
                  <a:pos x="T2" y="T3"/>
                </a:cxn>
                <a:cxn ang="0">
                  <a:pos x="T4" y="T5"/>
                </a:cxn>
                <a:cxn ang="0">
                  <a:pos x="T6" y="T7"/>
                </a:cxn>
                <a:cxn ang="0">
                  <a:pos x="T8" y="T9"/>
                </a:cxn>
              </a:cxnLst>
              <a:rect l="0" t="0" r="r" b="b"/>
              <a:pathLst>
                <a:path w="50" h="27">
                  <a:moveTo>
                    <a:pt x="3" y="18"/>
                  </a:moveTo>
                  <a:cubicBezTo>
                    <a:pt x="9" y="9"/>
                    <a:pt x="20" y="5"/>
                    <a:pt x="30" y="3"/>
                  </a:cubicBezTo>
                  <a:cubicBezTo>
                    <a:pt x="35" y="2"/>
                    <a:pt x="50" y="0"/>
                    <a:pt x="50" y="8"/>
                  </a:cubicBezTo>
                  <a:cubicBezTo>
                    <a:pt x="46" y="19"/>
                    <a:pt x="31" y="22"/>
                    <a:pt x="22" y="24"/>
                  </a:cubicBezTo>
                  <a:cubicBezTo>
                    <a:pt x="17" y="25"/>
                    <a:pt x="0" y="27"/>
                    <a:pt x="3" y="18"/>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6" name="Freeform 11"/>
            <p:cNvSpPr/>
            <p:nvPr/>
          </p:nvSpPr>
          <p:spPr bwMode="auto">
            <a:xfrm>
              <a:off x="402" y="2190"/>
              <a:ext cx="31" cy="14"/>
            </a:xfrm>
            <a:custGeom>
              <a:avLst/>
              <a:gdLst>
                <a:gd name="T0" fmla="*/ 0 w 50"/>
                <a:gd name="T1" fmla="*/ 12 h 22"/>
                <a:gd name="T2" fmla="*/ 25 w 50"/>
                <a:gd name="T3" fmla="*/ 1 h 22"/>
                <a:gd name="T4" fmla="*/ 50 w 50"/>
                <a:gd name="T5" fmla="*/ 9 h 22"/>
                <a:gd name="T6" fmla="*/ 25 w 50"/>
                <a:gd name="T7" fmla="*/ 22 h 22"/>
                <a:gd name="T8" fmla="*/ 0 w 50"/>
                <a:gd name="T9" fmla="*/ 12 h 22"/>
              </a:gdLst>
              <a:ahLst/>
              <a:cxnLst>
                <a:cxn ang="0">
                  <a:pos x="T0" y="T1"/>
                </a:cxn>
                <a:cxn ang="0">
                  <a:pos x="T2" y="T3"/>
                </a:cxn>
                <a:cxn ang="0">
                  <a:pos x="T4" y="T5"/>
                </a:cxn>
                <a:cxn ang="0">
                  <a:pos x="T6" y="T7"/>
                </a:cxn>
                <a:cxn ang="0">
                  <a:pos x="T8" y="T9"/>
                </a:cxn>
              </a:cxnLst>
              <a:rect l="0" t="0" r="r" b="b"/>
              <a:pathLst>
                <a:path w="50" h="22">
                  <a:moveTo>
                    <a:pt x="0" y="12"/>
                  </a:moveTo>
                  <a:cubicBezTo>
                    <a:pt x="3" y="3"/>
                    <a:pt x="17" y="1"/>
                    <a:pt x="25" y="1"/>
                  </a:cubicBezTo>
                  <a:cubicBezTo>
                    <a:pt x="33" y="0"/>
                    <a:pt x="47" y="0"/>
                    <a:pt x="50" y="9"/>
                  </a:cubicBezTo>
                  <a:cubicBezTo>
                    <a:pt x="50" y="19"/>
                    <a:pt x="32" y="21"/>
                    <a:pt x="25" y="22"/>
                  </a:cubicBezTo>
                  <a:cubicBezTo>
                    <a:pt x="18" y="22"/>
                    <a:pt x="0" y="22"/>
                    <a:pt x="0" y="12"/>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7" name="Freeform 12"/>
            <p:cNvSpPr/>
            <p:nvPr/>
          </p:nvSpPr>
          <p:spPr bwMode="auto">
            <a:xfrm>
              <a:off x="299" y="2230"/>
              <a:ext cx="24" cy="25"/>
            </a:xfrm>
            <a:custGeom>
              <a:avLst/>
              <a:gdLst>
                <a:gd name="T0" fmla="*/ 3 w 37"/>
                <a:gd name="T1" fmla="*/ 26 h 40"/>
                <a:gd name="T2" fmla="*/ 26 w 37"/>
                <a:gd name="T3" fmla="*/ 3 h 40"/>
                <a:gd name="T4" fmla="*/ 34 w 37"/>
                <a:gd name="T5" fmla="*/ 11 h 40"/>
                <a:gd name="T6" fmla="*/ 9 w 37"/>
                <a:gd name="T7" fmla="*/ 37 h 40"/>
                <a:gd name="T8" fmla="*/ 3 w 37"/>
                <a:gd name="T9" fmla="*/ 26 h 40"/>
              </a:gdLst>
              <a:ahLst/>
              <a:cxnLst>
                <a:cxn ang="0">
                  <a:pos x="T0" y="T1"/>
                </a:cxn>
                <a:cxn ang="0">
                  <a:pos x="T2" y="T3"/>
                </a:cxn>
                <a:cxn ang="0">
                  <a:pos x="T4" y="T5"/>
                </a:cxn>
                <a:cxn ang="0">
                  <a:pos x="T6" y="T7"/>
                </a:cxn>
                <a:cxn ang="0">
                  <a:pos x="T8" y="T9"/>
                </a:cxn>
              </a:cxnLst>
              <a:rect l="0" t="0" r="r" b="b"/>
              <a:pathLst>
                <a:path w="37" h="40">
                  <a:moveTo>
                    <a:pt x="3" y="26"/>
                  </a:moveTo>
                  <a:cubicBezTo>
                    <a:pt x="8" y="16"/>
                    <a:pt x="16" y="8"/>
                    <a:pt x="26" y="3"/>
                  </a:cubicBezTo>
                  <a:cubicBezTo>
                    <a:pt x="33" y="0"/>
                    <a:pt x="37" y="4"/>
                    <a:pt x="34" y="11"/>
                  </a:cubicBezTo>
                  <a:cubicBezTo>
                    <a:pt x="29" y="22"/>
                    <a:pt x="20" y="31"/>
                    <a:pt x="9" y="37"/>
                  </a:cubicBezTo>
                  <a:cubicBezTo>
                    <a:pt x="1" y="40"/>
                    <a:pt x="0" y="32"/>
                    <a:pt x="3" y="26"/>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8" name="Freeform 13"/>
            <p:cNvSpPr/>
            <p:nvPr/>
          </p:nvSpPr>
          <p:spPr bwMode="auto">
            <a:xfrm>
              <a:off x="323" y="2219"/>
              <a:ext cx="32" cy="25"/>
            </a:xfrm>
            <a:custGeom>
              <a:avLst/>
              <a:gdLst>
                <a:gd name="T0" fmla="*/ 4 w 50"/>
                <a:gd name="T1" fmla="*/ 25 h 39"/>
                <a:gd name="T2" fmla="*/ 31 w 50"/>
                <a:gd name="T3" fmla="*/ 2 h 39"/>
                <a:gd name="T4" fmla="*/ 47 w 50"/>
                <a:gd name="T5" fmla="*/ 11 h 39"/>
                <a:gd name="T6" fmla="*/ 17 w 50"/>
                <a:gd name="T7" fmla="*/ 37 h 39"/>
                <a:gd name="T8" fmla="*/ 4 w 50"/>
                <a:gd name="T9" fmla="*/ 25 h 39"/>
              </a:gdLst>
              <a:ahLst/>
              <a:cxnLst>
                <a:cxn ang="0">
                  <a:pos x="T0" y="T1"/>
                </a:cxn>
                <a:cxn ang="0">
                  <a:pos x="T2" y="T3"/>
                </a:cxn>
                <a:cxn ang="0">
                  <a:pos x="T4" y="T5"/>
                </a:cxn>
                <a:cxn ang="0">
                  <a:pos x="T6" y="T7"/>
                </a:cxn>
                <a:cxn ang="0">
                  <a:pos x="T8" y="T9"/>
                </a:cxn>
              </a:cxnLst>
              <a:rect l="0" t="0" r="r" b="b"/>
              <a:pathLst>
                <a:path w="50" h="39">
                  <a:moveTo>
                    <a:pt x="4" y="25"/>
                  </a:moveTo>
                  <a:cubicBezTo>
                    <a:pt x="9" y="14"/>
                    <a:pt x="20" y="7"/>
                    <a:pt x="31" y="2"/>
                  </a:cubicBezTo>
                  <a:cubicBezTo>
                    <a:pt x="39" y="0"/>
                    <a:pt x="50" y="1"/>
                    <a:pt x="47" y="11"/>
                  </a:cubicBezTo>
                  <a:cubicBezTo>
                    <a:pt x="41" y="24"/>
                    <a:pt x="29" y="32"/>
                    <a:pt x="17" y="37"/>
                  </a:cubicBezTo>
                  <a:cubicBezTo>
                    <a:pt x="8" y="39"/>
                    <a:pt x="0" y="35"/>
                    <a:pt x="4" y="25"/>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59" name="Freeform 14"/>
            <p:cNvSpPr/>
            <p:nvPr/>
          </p:nvSpPr>
          <p:spPr bwMode="auto">
            <a:xfrm>
              <a:off x="288" y="2254"/>
              <a:ext cx="23" cy="32"/>
            </a:xfrm>
            <a:custGeom>
              <a:avLst/>
              <a:gdLst>
                <a:gd name="T0" fmla="*/ 2 w 36"/>
                <a:gd name="T1" fmla="*/ 31 h 51"/>
                <a:gd name="T2" fmla="*/ 25 w 36"/>
                <a:gd name="T3" fmla="*/ 4 h 51"/>
                <a:gd name="T4" fmla="*/ 34 w 36"/>
                <a:gd name="T5" fmla="*/ 19 h 51"/>
                <a:gd name="T6" fmla="*/ 10 w 36"/>
                <a:gd name="T7" fmla="*/ 49 h 51"/>
                <a:gd name="T8" fmla="*/ 2 w 36"/>
                <a:gd name="T9" fmla="*/ 31 h 51"/>
              </a:gdLst>
              <a:ahLst/>
              <a:cxnLst>
                <a:cxn ang="0">
                  <a:pos x="T0" y="T1"/>
                </a:cxn>
                <a:cxn ang="0">
                  <a:pos x="T2" y="T3"/>
                </a:cxn>
                <a:cxn ang="0">
                  <a:pos x="T4" y="T5"/>
                </a:cxn>
                <a:cxn ang="0">
                  <a:pos x="T6" y="T7"/>
                </a:cxn>
                <a:cxn ang="0">
                  <a:pos x="T8" y="T9"/>
                </a:cxn>
              </a:cxnLst>
              <a:rect l="0" t="0" r="r" b="b"/>
              <a:pathLst>
                <a:path w="36" h="51">
                  <a:moveTo>
                    <a:pt x="2" y="31"/>
                  </a:moveTo>
                  <a:cubicBezTo>
                    <a:pt x="6" y="20"/>
                    <a:pt x="14" y="10"/>
                    <a:pt x="25" y="4"/>
                  </a:cubicBezTo>
                  <a:cubicBezTo>
                    <a:pt x="35" y="0"/>
                    <a:pt x="36" y="11"/>
                    <a:pt x="34" y="19"/>
                  </a:cubicBezTo>
                  <a:cubicBezTo>
                    <a:pt x="30" y="31"/>
                    <a:pt x="22" y="44"/>
                    <a:pt x="10" y="49"/>
                  </a:cubicBezTo>
                  <a:cubicBezTo>
                    <a:pt x="0" y="51"/>
                    <a:pt x="0" y="38"/>
                    <a:pt x="2" y="31"/>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0" name="Freeform 15"/>
            <p:cNvSpPr/>
            <p:nvPr/>
          </p:nvSpPr>
          <p:spPr bwMode="auto">
            <a:xfrm>
              <a:off x="313" y="2245"/>
              <a:ext cx="32" cy="33"/>
            </a:xfrm>
            <a:custGeom>
              <a:avLst/>
              <a:gdLst>
                <a:gd name="T0" fmla="*/ 3 w 51"/>
                <a:gd name="T1" fmla="*/ 31 h 53"/>
                <a:gd name="T2" fmla="*/ 31 w 51"/>
                <a:gd name="T3" fmla="*/ 3 h 53"/>
                <a:gd name="T4" fmla="*/ 49 w 51"/>
                <a:gd name="T5" fmla="*/ 19 h 53"/>
                <a:gd name="T6" fmla="*/ 18 w 51"/>
                <a:gd name="T7" fmla="*/ 51 h 53"/>
                <a:gd name="T8" fmla="*/ 3 w 51"/>
                <a:gd name="T9" fmla="*/ 31 h 53"/>
              </a:gdLst>
              <a:ahLst/>
              <a:cxnLst>
                <a:cxn ang="0">
                  <a:pos x="T0" y="T1"/>
                </a:cxn>
                <a:cxn ang="0">
                  <a:pos x="T2" y="T3"/>
                </a:cxn>
                <a:cxn ang="0">
                  <a:pos x="T4" y="T5"/>
                </a:cxn>
                <a:cxn ang="0">
                  <a:pos x="T6" y="T7"/>
                </a:cxn>
                <a:cxn ang="0">
                  <a:pos x="T8" y="T9"/>
                </a:cxn>
              </a:cxnLst>
              <a:rect l="0" t="0" r="r" b="b"/>
              <a:pathLst>
                <a:path w="51" h="53">
                  <a:moveTo>
                    <a:pt x="3" y="31"/>
                  </a:moveTo>
                  <a:cubicBezTo>
                    <a:pt x="8" y="18"/>
                    <a:pt x="18" y="7"/>
                    <a:pt x="31" y="3"/>
                  </a:cubicBezTo>
                  <a:cubicBezTo>
                    <a:pt x="43" y="0"/>
                    <a:pt x="51" y="7"/>
                    <a:pt x="49" y="19"/>
                  </a:cubicBezTo>
                  <a:cubicBezTo>
                    <a:pt x="44" y="34"/>
                    <a:pt x="33" y="46"/>
                    <a:pt x="18" y="51"/>
                  </a:cubicBezTo>
                  <a:cubicBezTo>
                    <a:pt x="6" y="53"/>
                    <a:pt x="0" y="42"/>
                    <a:pt x="3" y="31"/>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1" name="Freeform 16"/>
            <p:cNvSpPr/>
            <p:nvPr/>
          </p:nvSpPr>
          <p:spPr bwMode="auto">
            <a:xfrm>
              <a:off x="280" y="2288"/>
              <a:ext cx="21" cy="35"/>
            </a:xfrm>
            <a:custGeom>
              <a:avLst/>
              <a:gdLst>
                <a:gd name="T0" fmla="*/ 2 w 34"/>
                <a:gd name="T1" fmla="*/ 32 h 56"/>
                <a:gd name="T2" fmla="*/ 21 w 34"/>
                <a:gd name="T3" fmla="*/ 3 h 56"/>
                <a:gd name="T4" fmla="*/ 33 w 34"/>
                <a:gd name="T5" fmla="*/ 25 h 56"/>
                <a:gd name="T6" fmla="*/ 12 w 34"/>
                <a:gd name="T7" fmla="*/ 56 h 56"/>
                <a:gd name="T8" fmla="*/ 2 w 34"/>
                <a:gd name="T9" fmla="*/ 32 h 56"/>
              </a:gdLst>
              <a:ahLst/>
              <a:cxnLst>
                <a:cxn ang="0">
                  <a:pos x="T0" y="T1"/>
                </a:cxn>
                <a:cxn ang="0">
                  <a:pos x="T2" y="T3"/>
                </a:cxn>
                <a:cxn ang="0">
                  <a:pos x="T4" y="T5"/>
                </a:cxn>
                <a:cxn ang="0">
                  <a:pos x="T6" y="T7"/>
                </a:cxn>
                <a:cxn ang="0">
                  <a:pos x="T8" y="T9"/>
                </a:cxn>
              </a:cxnLst>
              <a:rect l="0" t="0" r="r" b="b"/>
              <a:pathLst>
                <a:path w="34" h="56">
                  <a:moveTo>
                    <a:pt x="2" y="32"/>
                  </a:moveTo>
                  <a:cubicBezTo>
                    <a:pt x="4" y="21"/>
                    <a:pt x="10" y="7"/>
                    <a:pt x="21" y="3"/>
                  </a:cubicBezTo>
                  <a:cubicBezTo>
                    <a:pt x="33" y="0"/>
                    <a:pt x="34" y="17"/>
                    <a:pt x="33" y="25"/>
                  </a:cubicBezTo>
                  <a:cubicBezTo>
                    <a:pt x="31" y="37"/>
                    <a:pt x="25" y="53"/>
                    <a:pt x="12" y="56"/>
                  </a:cubicBezTo>
                  <a:cubicBezTo>
                    <a:pt x="1" y="56"/>
                    <a:pt x="0" y="40"/>
                    <a:pt x="2" y="32"/>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2" name="Freeform 17"/>
            <p:cNvSpPr/>
            <p:nvPr/>
          </p:nvSpPr>
          <p:spPr bwMode="auto">
            <a:xfrm>
              <a:off x="305" y="2281"/>
              <a:ext cx="31" cy="39"/>
            </a:xfrm>
            <a:custGeom>
              <a:avLst/>
              <a:gdLst>
                <a:gd name="T0" fmla="*/ 1 w 50"/>
                <a:gd name="T1" fmla="*/ 35 h 62"/>
                <a:gd name="T2" fmla="*/ 28 w 50"/>
                <a:gd name="T3" fmla="*/ 2 h 62"/>
                <a:gd name="T4" fmla="*/ 49 w 50"/>
                <a:gd name="T5" fmla="*/ 27 h 62"/>
                <a:gd name="T6" fmla="*/ 20 w 50"/>
                <a:gd name="T7" fmla="*/ 62 h 62"/>
                <a:gd name="T8" fmla="*/ 1 w 50"/>
                <a:gd name="T9" fmla="*/ 35 h 62"/>
              </a:gdLst>
              <a:ahLst/>
              <a:cxnLst>
                <a:cxn ang="0">
                  <a:pos x="T0" y="T1"/>
                </a:cxn>
                <a:cxn ang="0">
                  <a:pos x="T2" y="T3"/>
                </a:cxn>
                <a:cxn ang="0">
                  <a:pos x="T4" y="T5"/>
                </a:cxn>
                <a:cxn ang="0">
                  <a:pos x="T6" y="T7"/>
                </a:cxn>
                <a:cxn ang="0">
                  <a:pos x="T8" y="T9"/>
                </a:cxn>
              </a:cxnLst>
              <a:rect l="0" t="0" r="r" b="b"/>
              <a:pathLst>
                <a:path w="50" h="62">
                  <a:moveTo>
                    <a:pt x="1" y="35"/>
                  </a:moveTo>
                  <a:cubicBezTo>
                    <a:pt x="4" y="20"/>
                    <a:pt x="14" y="6"/>
                    <a:pt x="28" y="2"/>
                  </a:cubicBezTo>
                  <a:cubicBezTo>
                    <a:pt x="43" y="0"/>
                    <a:pt x="50" y="14"/>
                    <a:pt x="49" y="27"/>
                  </a:cubicBezTo>
                  <a:cubicBezTo>
                    <a:pt x="47" y="43"/>
                    <a:pt x="36" y="59"/>
                    <a:pt x="20" y="62"/>
                  </a:cubicBezTo>
                  <a:cubicBezTo>
                    <a:pt x="5" y="62"/>
                    <a:pt x="0" y="47"/>
                    <a:pt x="1" y="35"/>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3" name="Freeform 18"/>
            <p:cNvSpPr/>
            <p:nvPr/>
          </p:nvSpPr>
          <p:spPr bwMode="auto">
            <a:xfrm>
              <a:off x="342" y="2275"/>
              <a:ext cx="41" cy="43"/>
            </a:xfrm>
            <a:custGeom>
              <a:avLst/>
              <a:gdLst>
                <a:gd name="T0" fmla="*/ 1 w 65"/>
                <a:gd name="T1" fmla="*/ 36 h 68"/>
                <a:gd name="T2" fmla="*/ 35 w 65"/>
                <a:gd name="T3" fmla="*/ 1 h 68"/>
                <a:gd name="T4" fmla="*/ 65 w 65"/>
                <a:gd name="T5" fmla="*/ 30 h 68"/>
                <a:gd name="T6" fmla="*/ 29 w 65"/>
                <a:gd name="T7" fmla="*/ 66 h 68"/>
                <a:gd name="T8" fmla="*/ 1 w 65"/>
                <a:gd name="T9" fmla="*/ 36 h 68"/>
              </a:gdLst>
              <a:ahLst/>
              <a:cxnLst>
                <a:cxn ang="0">
                  <a:pos x="T0" y="T1"/>
                </a:cxn>
                <a:cxn ang="0">
                  <a:pos x="T2" y="T3"/>
                </a:cxn>
                <a:cxn ang="0">
                  <a:pos x="T4" y="T5"/>
                </a:cxn>
                <a:cxn ang="0">
                  <a:pos x="T6" y="T7"/>
                </a:cxn>
                <a:cxn ang="0">
                  <a:pos x="T8" y="T9"/>
                </a:cxn>
              </a:cxnLst>
              <a:rect l="0" t="0" r="r" b="b"/>
              <a:pathLst>
                <a:path w="65" h="68">
                  <a:moveTo>
                    <a:pt x="1" y="36"/>
                  </a:moveTo>
                  <a:cubicBezTo>
                    <a:pt x="4" y="18"/>
                    <a:pt x="18" y="4"/>
                    <a:pt x="35" y="1"/>
                  </a:cubicBezTo>
                  <a:cubicBezTo>
                    <a:pt x="52" y="0"/>
                    <a:pt x="65" y="13"/>
                    <a:pt x="65" y="30"/>
                  </a:cubicBezTo>
                  <a:cubicBezTo>
                    <a:pt x="63" y="48"/>
                    <a:pt x="48" y="65"/>
                    <a:pt x="29" y="66"/>
                  </a:cubicBezTo>
                  <a:cubicBezTo>
                    <a:pt x="12" y="68"/>
                    <a:pt x="0" y="52"/>
                    <a:pt x="1" y="36"/>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4" name="Freeform 19"/>
            <p:cNvSpPr/>
            <p:nvPr/>
          </p:nvSpPr>
          <p:spPr bwMode="auto">
            <a:xfrm>
              <a:off x="389" y="2272"/>
              <a:ext cx="45" cy="43"/>
            </a:xfrm>
            <a:custGeom>
              <a:avLst/>
              <a:gdLst>
                <a:gd name="T0" fmla="*/ 1 w 72"/>
                <a:gd name="T1" fmla="*/ 34 h 68"/>
                <a:gd name="T2" fmla="*/ 37 w 72"/>
                <a:gd name="T3" fmla="*/ 0 h 68"/>
                <a:gd name="T4" fmla="*/ 72 w 72"/>
                <a:gd name="T5" fmla="*/ 32 h 68"/>
                <a:gd name="T6" fmla="*/ 35 w 72"/>
                <a:gd name="T7" fmla="*/ 68 h 68"/>
                <a:gd name="T8" fmla="*/ 1 w 72"/>
                <a:gd name="T9" fmla="*/ 34 h 68"/>
              </a:gdLst>
              <a:ahLst/>
              <a:cxnLst>
                <a:cxn ang="0">
                  <a:pos x="T0" y="T1"/>
                </a:cxn>
                <a:cxn ang="0">
                  <a:pos x="T2" y="T3"/>
                </a:cxn>
                <a:cxn ang="0">
                  <a:pos x="T4" y="T5"/>
                </a:cxn>
                <a:cxn ang="0">
                  <a:pos x="T6" y="T7"/>
                </a:cxn>
                <a:cxn ang="0">
                  <a:pos x="T8" y="T9"/>
                </a:cxn>
              </a:cxnLst>
              <a:rect l="0" t="0" r="r" b="b"/>
              <a:pathLst>
                <a:path w="72" h="68">
                  <a:moveTo>
                    <a:pt x="1" y="34"/>
                  </a:moveTo>
                  <a:cubicBezTo>
                    <a:pt x="2" y="15"/>
                    <a:pt x="20" y="2"/>
                    <a:pt x="37" y="0"/>
                  </a:cubicBezTo>
                  <a:cubicBezTo>
                    <a:pt x="56" y="0"/>
                    <a:pt x="72" y="13"/>
                    <a:pt x="72" y="32"/>
                  </a:cubicBezTo>
                  <a:cubicBezTo>
                    <a:pt x="71" y="51"/>
                    <a:pt x="54" y="67"/>
                    <a:pt x="35" y="68"/>
                  </a:cubicBezTo>
                  <a:cubicBezTo>
                    <a:pt x="17" y="68"/>
                    <a:pt x="0" y="53"/>
                    <a:pt x="1" y="34"/>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5" name="Freeform 20"/>
            <p:cNvSpPr/>
            <p:nvPr/>
          </p:nvSpPr>
          <p:spPr bwMode="auto">
            <a:xfrm>
              <a:off x="302" y="2327"/>
              <a:ext cx="31" cy="40"/>
            </a:xfrm>
            <a:custGeom>
              <a:avLst/>
              <a:gdLst>
                <a:gd name="T0" fmla="*/ 0 w 49"/>
                <a:gd name="T1" fmla="*/ 32 h 64"/>
                <a:gd name="T2" fmla="*/ 24 w 49"/>
                <a:gd name="T3" fmla="*/ 0 h 64"/>
                <a:gd name="T4" fmla="*/ 49 w 49"/>
                <a:gd name="T5" fmla="*/ 32 h 64"/>
                <a:gd name="T6" fmla="*/ 23 w 49"/>
                <a:gd name="T7" fmla="*/ 64 h 64"/>
                <a:gd name="T8" fmla="*/ 0 w 49"/>
                <a:gd name="T9" fmla="*/ 32 h 64"/>
              </a:gdLst>
              <a:ahLst/>
              <a:cxnLst>
                <a:cxn ang="0">
                  <a:pos x="T0" y="T1"/>
                </a:cxn>
                <a:cxn ang="0">
                  <a:pos x="T2" y="T3"/>
                </a:cxn>
                <a:cxn ang="0">
                  <a:pos x="T4" y="T5"/>
                </a:cxn>
                <a:cxn ang="0">
                  <a:pos x="T6" y="T7"/>
                </a:cxn>
                <a:cxn ang="0">
                  <a:pos x="T8" y="T9"/>
                </a:cxn>
              </a:cxnLst>
              <a:rect l="0" t="0" r="r" b="b"/>
              <a:pathLst>
                <a:path w="49" h="64">
                  <a:moveTo>
                    <a:pt x="0" y="32"/>
                  </a:moveTo>
                  <a:cubicBezTo>
                    <a:pt x="1" y="18"/>
                    <a:pt x="9" y="3"/>
                    <a:pt x="24" y="0"/>
                  </a:cubicBezTo>
                  <a:cubicBezTo>
                    <a:pt x="41" y="1"/>
                    <a:pt x="48" y="17"/>
                    <a:pt x="49" y="32"/>
                  </a:cubicBezTo>
                  <a:cubicBezTo>
                    <a:pt x="48" y="46"/>
                    <a:pt x="39" y="63"/>
                    <a:pt x="23" y="64"/>
                  </a:cubicBezTo>
                  <a:cubicBezTo>
                    <a:pt x="8" y="61"/>
                    <a:pt x="1" y="46"/>
                    <a:pt x="0" y="32"/>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6" name="Freeform 21"/>
            <p:cNvSpPr/>
            <p:nvPr/>
          </p:nvSpPr>
          <p:spPr bwMode="auto">
            <a:xfrm>
              <a:off x="340" y="2325"/>
              <a:ext cx="40" cy="42"/>
            </a:xfrm>
            <a:custGeom>
              <a:avLst/>
              <a:gdLst>
                <a:gd name="T0" fmla="*/ 0 w 63"/>
                <a:gd name="T1" fmla="*/ 35 h 67"/>
                <a:gd name="T2" fmla="*/ 31 w 63"/>
                <a:gd name="T3" fmla="*/ 0 h 67"/>
                <a:gd name="T4" fmla="*/ 63 w 63"/>
                <a:gd name="T5" fmla="*/ 33 h 67"/>
                <a:gd name="T6" fmla="*/ 30 w 63"/>
                <a:gd name="T7" fmla="*/ 67 h 67"/>
                <a:gd name="T8" fmla="*/ 0 w 63"/>
                <a:gd name="T9" fmla="*/ 35 h 67"/>
              </a:gdLst>
              <a:ahLst/>
              <a:cxnLst>
                <a:cxn ang="0">
                  <a:pos x="T0" y="T1"/>
                </a:cxn>
                <a:cxn ang="0">
                  <a:pos x="T2" y="T3"/>
                </a:cxn>
                <a:cxn ang="0">
                  <a:pos x="T4" y="T5"/>
                </a:cxn>
                <a:cxn ang="0">
                  <a:pos x="T6" y="T7"/>
                </a:cxn>
                <a:cxn ang="0">
                  <a:pos x="T8" y="T9"/>
                </a:cxn>
              </a:cxnLst>
              <a:rect l="0" t="0" r="r" b="b"/>
              <a:pathLst>
                <a:path w="63" h="67">
                  <a:moveTo>
                    <a:pt x="0" y="35"/>
                  </a:moveTo>
                  <a:cubicBezTo>
                    <a:pt x="2" y="18"/>
                    <a:pt x="14" y="3"/>
                    <a:pt x="31" y="0"/>
                  </a:cubicBezTo>
                  <a:cubicBezTo>
                    <a:pt x="49" y="1"/>
                    <a:pt x="62" y="16"/>
                    <a:pt x="63" y="33"/>
                  </a:cubicBezTo>
                  <a:cubicBezTo>
                    <a:pt x="62" y="51"/>
                    <a:pt x="48" y="66"/>
                    <a:pt x="30" y="67"/>
                  </a:cubicBezTo>
                  <a:cubicBezTo>
                    <a:pt x="13" y="66"/>
                    <a:pt x="1" y="52"/>
                    <a:pt x="0" y="35"/>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7" name="Freeform 22"/>
            <p:cNvSpPr/>
            <p:nvPr/>
          </p:nvSpPr>
          <p:spPr bwMode="auto">
            <a:xfrm>
              <a:off x="384" y="2322"/>
              <a:ext cx="43" cy="42"/>
            </a:xfrm>
            <a:custGeom>
              <a:avLst/>
              <a:gdLst>
                <a:gd name="T0" fmla="*/ 0 w 68"/>
                <a:gd name="T1" fmla="*/ 35 h 67"/>
                <a:gd name="T2" fmla="*/ 35 w 68"/>
                <a:gd name="T3" fmla="*/ 0 h 67"/>
                <a:gd name="T4" fmla="*/ 68 w 68"/>
                <a:gd name="T5" fmla="*/ 33 h 67"/>
                <a:gd name="T6" fmla="*/ 33 w 68"/>
                <a:gd name="T7" fmla="*/ 67 h 67"/>
                <a:gd name="T8" fmla="*/ 0 w 68"/>
                <a:gd name="T9" fmla="*/ 35 h 67"/>
              </a:gdLst>
              <a:ahLst/>
              <a:cxnLst>
                <a:cxn ang="0">
                  <a:pos x="T0" y="T1"/>
                </a:cxn>
                <a:cxn ang="0">
                  <a:pos x="T2" y="T3"/>
                </a:cxn>
                <a:cxn ang="0">
                  <a:pos x="T4" y="T5"/>
                </a:cxn>
                <a:cxn ang="0">
                  <a:pos x="T6" y="T7"/>
                </a:cxn>
                <a:cxn ang="0">
                  <a:pos x="T8" y="T9"/>
                </a:cxn>
              </a:cxnLst>
              <a:rect l="0" t="0" r="r" b="b"/>
              <a:pathLst>
                <a:path w="68" h="67">
                  <a:moveTo>
                    <a:pt x="0" y="35"/>
                  </a:moveTo>
                  <a:cubicBezTo>
                    <a:pt x="1" y="16"/>
                    <a:pt x="17" y="2"/>
                    <a:pt x="35" y="0"/>
                  </a:cubicBezTo>
                  <a:cubicBezTo>
                    <a:pt x="53" y="1"/>
                    <a:pt x="67" y="15"/>
                    <a:pt x="68" y="33"/>
                  </a:cubicBezTo>
                  <a:cubicBezTo>
                    <a:pt x="66" y="52"/>
                    <a:pt x="51" y="66"/>
                    <a:pt x="33" y="67"/>
                  </a:cubicBezTo>
                  <a:cubicBezTo>
                    <a:pt x="15" y="67"/>
                    <a:pt x="0" y="53"/>
                    <a:pt x="0" y="35"/>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8" name="Freeform 23"/>
            <p:cNvSpPr/>
            <p:nvPr/>
          </p:nvSpPr>
          <p:spPr bwMode="auto">
            <a:xfrm>
              <a:off x="332" y="2191"/>
              <a:ext cx="21" cy="12"/>
            </a:xfrm>
            <a:custGeom>
              <a:avLst/>
              <a:gdLst>
                <a:gd name="T0" fmla="*/ 4 w 34"/>
                <a:gd name="T1" fmla="*/ 15 h 19"/>
                <a:gd name="T2" fmla="*/ 23 w 34"/>
                <a:gd name="T3" fmla="*/ 4 h 19"/>
                <a:gd name="T4" fmla="*/ 31 w 34"/>
                <a:gd name="T5" fmla="*/ 3 h 19"/>
                <a:gd name="T6" fmla="*/ 11 w 34"/>
                <a:gd name="T7" fmla="*/ 15 h 19"/>
                <a:gd name="T8" fmla="*/ 4 w 34"/>
                <a:gd name="T9" fmla="*/ 15 h 19"/>
              </a:gdLst>
              <a:ahLst/>
              <a:cxnLst>
                <a:cxn ang="0">
                  <a:pos x="T0" y="T1"/>
                </a:cxn>
                <a:cxn ang="0">
                  <a:pos x="T2" y="T3"/>
                </a:cxn>
                <a:cxn ang="0">
                  <a:pos x="T4" y="T5"/>
                </a:cxn>
                <a:cxn ang="0">
                  <a:pos x="T6" y="T7"/>
                </a:cxn>
                <a:cxn ang="0">
                  <a:pos x="T8" y="T9"/>
                </a:cxn>
              </a:cxnLst>
              <a:rect l="0" t="0" r="r" b="b"/>
              <a:pathLst>
                <a:path w="34" h="19">
                  <a:moveTo>
                    <a:pt x="4" y="15"/>
                  </a:moveTo>
                  <a:cubicBezTo>
                    <a:pt x="10" y="10"/>
                    <a:pt x="16" y="7"/>
                    <a:pt x="23" y="4"/>
                  </a:cubicBezTo>
                  <a:cubicBezTo>
                    <a:pt x="24" y="4"/>
                    <a:pt x="34" y="0"/>
                    <a:pt x="31" y="3"/>
                  </a:cubicBezTo>
                  <a:cubicBezTo>
                    <a:pt x="25" y="8"/>
                    <a:pt x="18" y="12"/>
                    <a:pt x="11" y="15"/>
                  </a:cubicBezTo>
                  <a:cubicBezTo>
                    <a:pt x="10" y="16"/>
                    <a:pt x="0" y="19"/>
                    <a:pt x="4" y="15"/>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69" name="Freeform 24"/>
            <p:cNvSpPr/>
            <p:nvPr/>
          </p:nvSpPr>
          <p:spPr bwMode="auto">
            <a:xfrm>
              <a:off x="353" y="2182"/>
              <a:ext cx="23" cy="12"/>
            </a:xfrm>
            <a:custGeom>
              <a:avLst/>
              <a:gdLst>
                <a:gd name="T0" fmla="*/ 3 w 37"/>
                <a:gd name="T1" fmla="*/ 14 h 18"/>
                <a:gd name="T2" fmla="*/ 23 w 37"/>
                <a:gd name="T3" fmla="*/ 4 h 18"/>
                <a:gd name="T4" fmla="*/ 35 w 37"/>
                <a:gd name="T5" fmla="*/ 4 h 18"/>
                <a:gd name="T6" fmla="*/ 14 w 37"/>
                <a:gd name="T7" fmla="*/ 14 h 18"/>
                <a:gd name="T8" fmla="*/ 3 w 37"/>
                <a:gd name="T9" fmla="*/ 14 h 18"/>
              </a:gdLst>
              <a:ahLst/>
              <a:cxnLst>
                <a:cxn ang="0">
                  <a:pos x="T0" y="T1"/>
                </a:cxn>
                <a:cxn ang="0">
                  <a:pos x="T2" y="T3"/>
                </a:cxn>
                <a:cxn ang="0">
                  <a:pos x="T4" y="T5"/>
                </a:cxn>
                <a:cxn ang="0">
                  <a:pos x="T6" y="T7"/>
                </a:cxn>
                <a:cxn ang="0">
                  <a:pos x="T8" y="T9"/>
                </a:cxn>
              </a:cxnLst>
              <a:rect l="0" t="0" r="r" b="b"/>
              <a:pathLst>
                <a:path w="37" h="18">
                  <a:moveTo>
                    <a:pt x="3" y="14"/>
                  </a:moveTo>
                  <a:cubicBezTo>
                    <a:pt x="9" y="9"/>
                    <a:pt x="16" y="7"/>
                    <a:pt x="23" y="4"/>
                  </a:cubicBezTo>
                  <a:cubicBezTo>
                    <a:pt x="24" y="4"/>
                    <a:pt x="37" y="0"/>
                    <a:pt x="35" y="4"/>
                  </a:cubicBezTo>
                  <a:cubicBezTo>
                    <a:pt x="29" y="9"/>
                    <a:pt x="21" y="11"/>
                    <a:pt x="14" y="14"/>
                  </a:cubicBezTo>
                  <a:cubicBezTo>
                    <a:pt x="12" y="14"/>
                    <a:pt x="0" y="18"/>
                    <a:pt x="3" y="1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0" name="Freeform 25"/>
            <p:cNvSpPr/>
            <p:nvPr/>
          </p:nvSpPr>
          <p:spPr bwMode="auto">
            <a:xfrm>
              <a:off x="378" y="2177"/>
              <a:ext cx="23" cy="9"/>
            </a:xfrm>
            <a:custGeom>
              <a:avLst/>
              <a:gdLst>
                <a:gd name="T0" fmla="*/ 2 w 37"/>
                <a:gd name="T1" fmla="*/ 11 h 15"/>
                <a:gd name="T2" fmla="*/ 22 w 37"/>
                <a:gd name="T3" fmla="*/ 4 h 15"/>
                <a:gd name="T4" fmla="*/ 37 w 37"/>
                <a:gd name="T5" fmla="*/ 4 h 15"/>
                <a:gd name="T6" fmla="*/ 17 w 37"/>
                <a:gd name="T7" fmla="*/ 11 h 15"/>
                <a:gd name="T8" fmla="*/ 2 w 37"/>
                <a:gd name="T9" fmla="*/ 11 h 15"/>
              </a:gdLst>
              <a:ahLst/>
              <a:cxnLst>
                <a:cxn ang="0">
                  <a:pos x="T0" y="T1"/>
                </a:cxn>
                <a:cxn ang="0">
                  <a:pos x="T2" y="T3"/>
                </a:cxn>
                <a:cxn ang="0">
                  <a:pos x="T4" y="T5"/>
                </a:cxn>
                <a:cxn ang="0">
                  <a:pos x="T6" y="T7"/>
                </a:cxn>
                <a:cxn ang="0">
                  <a:pos x="T8" y="T9"/>
                </a:cxn>
              </a:cxnLst>
              <a:rect l="0" t="0" r="r" b="b"/>
              <a:pathLst>
                <a:path w="37" h="15">
                  <a:moveTo>
                    <a:pt x="2" y="11"/>
                  </a:moveTo>
                  <a:cubicBezTo>
                    <a:pt x="7" y="6"/>
                    <a:pt x="15" y="5"/>
                    <a:pt x="22" y="4"/>
                  </a:cubicBezTo>
                  <a:cubicBezTo>
                    <a:pt x="24" y="3"/>
                    <a:pt x="37" y="0"/>
                    <a:pt x="37" y="4"/>
                  </a:cubicBezTo>
                  <a:cubicBezTo>
                    <a:pt x="34" y="10"/>
                    <a:pt x="23" y="10"/>
                    <a:pt x="17" y="11"/>
                  </a:cubicBezTo>
                  <a:cubicBezTo>
                    <a:pt x="15" y="12"/>
                    <a:pt x="0" y="15"/>
                    <a:pt x="2" y="1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1" name="Freeform 26"/>
            <p:cNvSpPr/>
            <p:nvPr/>
          </p:nvSpPr>
          <p:spPr bwMode="auto">
            <a:xfrm>
              <a:off x="306" y="2210"/>
              <a:ext cx="18" cy="14"/>
            </a:xfrm>
            <a:custGeom>
              <a:avLst/>
              <a:gdLst>
                <a:gd name="T0" fmla="*/ 3 w 29"/>
                <a:gd name="T1" fmla="*/ 18 h 23"/>
                <a:gd name="T2" fmla="*/ 21 w 29"/>
                <a:gd name="T3" fmla="*/ 3 h 23"/>
                <a:gd name="T4" fmla="*/ 25 w 29"/>
                <a:gd name="T5" fmla="*/ 4 h 23"/>
                <a:gd name="T6" fmla="*/ 6 w 29"/>
                <a:gd name="T7" fmla="*/ 21 h 23"/>
                <a:gd name="T8" fmla="*/ 3 w 29"/>
                <a:gd name="T9" fmla="*/ 18 h 23"/>
              </a:gdLst>
              <a:ahLst/>
              <a:cxnLst>
                <a:cxn ang="0">
                  <a:pos x="T0" y="T1"/>
                </a:cxn>
                <a:cxn ang="0">
                  <a:pos x="T2" y="T3"/>
                </a:cxn>
                <a:cxn ang="0">
                  <a:pos x="T4" y="T5"/>
                </a:cxn>
                <a:cxn ang="0">
                  <a:pos x="T6" y="T7"/>
                </a:cxn>
                <a:cxn ang="0">
                  <a:pos x="T8" y="T9"/>
                </a:cxn>
              </a:cxnLst>
              <a:rect l="0" t="0" r="r" b="b"/>
              <a:pathLst>
                <a:path w="29" h="23">
                  <a:moveTo>
                    <a:pt x="3" y="18"/>
                  </a:moveTo>
                  <a:cubicBezTo>
                    <a:pt x="8" y="12"/>
                    <a:pt x="14" y="7"/>
                    <a:pt x="21" y="3"/>
                  </a:cubicBezTo>
                  <a:cubicBezTo>
                    <a:pt x="24" y="2"/>
                    <a:pt x="29" y="0"/>
                    <a:pt x="25" y="4"/>
                  </a:cubicBezTo>
                  <a:cubicBezTo>
                    <a:pt x="20" y="11"/>
                    <a:pt x="13" y="16"/>
                    <a:pt x="6" y="21"/>
                  </a:cubicBezTo>
                  <a:cubicBezTo>
                    <a:pt x="2" y="23"/>
                    <a:pt x="0" y="22"/>
                    <a:pt x="3" y="18"/>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2" name="Freeform 27"/>
            <p:cNvSpPr/>
            <p:nvPr/>
          </p:nvSpPr>
          <p:spPr bwMode="auto">
            <a:xfrm>
              <a:off x="322" y="2199"/>
              <a:ext cx="23" cy="15"/>
            </a:xfrm>
            <a:custGeom>
              <a:avLst/>
              <a:gdLst>
                <a:gd name="T0" fmla="*/ 4 w 37"/>
                <a:gd name="T1" fmla="*/ 19 h 24"/>
                <a:gd name="T2" fmla="*/ 25 w 37"/>
                <a:gd name="T3" fmla="*/ 4 h 24"/>
                <a:gd name="T4" fmla="*/ 33 w 37"/>
                <a:gd name="T5" fmla="*/ 5 h 24"/>
                <a:gd name="T6" fmla="*/ 11 w 37"/>
                <a:gd name="T7" fmla="*/ 20 h 24"/>
                <a:gd name="T8" fmla="*/ 4 w 37"/>
                <a:gd name="T9" fmla="*/ 19 h 24"/>
              </a:gdLst>
              <a:ahLst/>
              <a:cxnLst>
                <a:cxn ang="0">
                  <a:pos x="T0" y="T1"/>
                </a:cxn>
                <a:cxn ang="0">
                  <a:pos x="T2" y="T3"/>
                </a:cxn>
                <a:cxn ang="0">
                  <a:pos x="T4" y="T5"/>
                </a:cxn>
                <a:cxn ang="0">
                  <a:pos x="T6" y="T7"/>
                </a:cxn>
                <a:cxn ang="0">
                  <a:pos x="T8" y="T9"/>
                </a:cxn>
              </a:cxnLst>
              <a:rect l="0" t="0" r="r" b="b"/>
              <a:pathLst>
                <a:path w="37" h="24">
                  <a:moveTo>
                    <a:pt x="4" y="19"/>
                  </a:moveTo>
                  <a:cubicBezTo>
                    <a:pt x="10" y="12"/>
                    <a:pt x="17" y="8"/>
                    <a:pt x="25" y="4"/>
                  </a:cubicBezTo>
                  <a:cubicBezTo>
                    <a:pt x="27" y="3"/>
                    <a:pt x="37" y="0"/>
                    <a:pt x="33" y="5"/>
                  </a:cubicBezTo>
                  <a:cubicBezTo>
                    <a:pt x="27" y="12"/>
                    <a:pt x="19" y="16"/>
                    <a:pt x="11" y="20"/>
                  </a:cubicBezTo>
                  <a:cubicBezTo>
                    <a:pt x="8" y="22"/>
                    <a:pt x="0" y="24"/>
                    <a:pt x="4" y="19"/>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3" name="Freeform 28"/>
            <p:cNvSpPr/>
            <p:nvPr/>
          </p:nvSpPr>
          <p:spPr bwMode="auto">
            <a:xfrm>
              <a:off x="280" y="2233"/>
              <a:ext cx="16" cy="19"/>
            </a:xfrm>
            <a:custGeom>
              <a:avLst/>
              <a:gdLst>
                <a:gd name="T0" fmla="*/ 5 w 25"/>
                <a:gd name="T1" fmla="*/ 21 h 30"/>
                <a:gd name="T2" fmla="*/ 20 w 25"/>
                <a:gd name="T3" fmla="*/ 3 h 30"/>
                <a:gd name="T4" fmla="*/ 21 w 25"/>
                <a:gd name="T5" fmla="*/ 8 h 30"/>
                <a:gd name="T6" fmla="*/ 5 w 25"/>
                <a:gd name="T7" fmla="*/ 27 h 30"/>
                <a:gd name="T8" fmla="*/ 5 w 25"/>
                <a:gd name="T9" fmla="*/ 21 h 30"/>
              </a:gdLst>
              <a:ahLst/>
              <a:cxnLst>
                <a:cxn ang="0">
                  <a:pos x="T0" y="T1"/>
                </a:cxn>
                <a:cxn ang="0">
                  <a:pos x="T2" y="T3"/>
                </a:cxn>
                <a:cxn ang="0">
                  <a:pos x="T4" y="T5"/>
                </a:cxn>
                <a:cxn ang="0">
                  <a:pos x="T6" y="T7"/>
                </a:cxn>
                <a:cxn ang="0">
                  <a:pos x="T8" y="T9"/>
                </a:cxn>
              </a:cxnLst>
              <a:rect l="0" t="0" r="r" b="b"/>
              <a:pathLst>
                <a:path w="25" h="30">
                  <a:moveTo>
                    <a:pt x="5" y="21"/>
                  </a:moveTo>
                  <a:cubicBezTo>
                    <a:pt x="9" y="14"/>
                    <a:pt x="14" y="8"/>
                    <a:pt x="20" y="3"/>
                  </a:cubicBezTo>
                  <a:cubicBezTo>
                    <a:pt x="25" y="0"/>
                    <a:pt x="23" y="5"/>
                    <a:pt x="21" y="8"/>
                  </a:cubicBezTo>
                  <a:cubicBezTo>
                    <a:pt x="17" y="15"/>
                    <a:pt x="11" y="21"/>
                    <a:pt x="5" y="27"/>
                  </a:cubicBezTo>
                  <a:cubicBezTo>
                    <a:pt x="0" y="30"/>
                    <a:pt x="4" y="23"/>
                    <a:pt x="5" y="2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4" name="Freeform 29"/>
            <p:cNvSpPr/>
            <p:nvPr/>
          </p:nvSpPr>
          <p:spPr bwMode="auto">
            <a:xfrm>
              <a:off x="294" y="2223"/>
              <a:ext cx="18" cy="19"/>
            </a:xfrm>
            <a:custGeom>
              <a:avLst/>
              <a:gdLst>
                <a:gd name="T0" fmla="*/ 3 w 29"/>
                <a:gd name="T1" fmla="*/ 22 h 31"/>
                <a:gd name="T2" fmla="*/ 22 w 29"/>
                <a:gd name="T3" fmla="*/ 3 h 31"/>
                <a:gd name="T4" fmla="*/ 26 w 29"/>
                <a:gd name="T5" fmla="*/ 7 h 31"/>
                <a:gd name="T6" fmla="*/ 6 w 29"/>
                <a:gd name="T7" fmla="*/ 27 h 31"/>
                <a:gd name="T8" fmla="*/ 3 w 29"/>
                <a:gd name="T9" fmla="*/ 22 h 31"/>
              </a:gdLst>
              <a:ahLst/>
              <a:cxnLst>
                <a:cxn ang="0">
                  <a:pos x="T0" y="T1"/>
                </a:cxn>
                <a:cxn ang="0">
                  <a:pos x="T2" y="T3"/>
                </a:cxn>
                <a:cxn ang="0">
                  <a:pos x="T4" y="T5"/>
                </a:cxn>
                <a:cxn ang="0">
                  <a:pos x="T6" y="T7"/>
                </a:cxn>
                <a:cxn ang="0">
                  <a:pos x="T8" y="T9"/>
                </a:cxn>
              </a:cxnLst>
              <a:rect l="0" t="0" r="r" b="b"/>
              <a:pathLst>
                <a:path w="29" h="31">
                  <a:moveTo>
                    <a:pt x="3" y="22"/>
                  </a:moveTo>
                  <a:cubicBezTo>
                    <a:pt x="8" y="14"/>
                    <a:pt x="15" y="8"/>
                    <a:pt x="22" y="3"/>
                  </a:cubicBezTo>
                  <a:cubicBezTo>
                    <a:pt x="27" y="0"/>
                    <a:pt x="29" y="2"/>
                    <a:pt x="26" y="7"/>
                  </a:cubicBezTo>
                  <a:cubicBezTo>
                    <a:pt x="20" y="15"/>
                    <a:pt x="14" y="22"/>
                    <a:pt x="6" y="27"/>
                  </a:cubicBezTo>
                  <a:cubicBezTo>
                    <a:pt x="0" y="31"/>
                    <a:pt x="1" y="25"/>
                    <a:pt x="3" y="22"/>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5" name="Freeform 30"/>
            <p:cNvSpPr/>
            <p:nvPr/>
          </p:nvSpPr>
          <p:spPr bwMode="auto">
            <a:xfrm>
              <a:off x="437" y="2190"/>
              <a:ext cx="31" cy="14"/>
            </a:xfrm>
            <a:custGeom>
              <a:avLst/>
              <a:gdLst>
                <a:gd name="T0" fmla="*/ 0 w 51"/>
                <a:gd name="T1" fmla="*/ 9 h 22"/>
                <a:gd name="T2" fmla="*/ 21 w 51"/>
                <a:gd name="T3" fmla="*/ 1 h 22"/>
                <a:gd name="T4" fmla="*/ 48 w 51"/>
                <a:gd name="T5" fmla="*/ 12 h 22"/>
                <a:gd name="T6" fmla="*/ 28 w 51"/>
                <a:gd name="T7" fmla="*/ 22 h 22"/>
                <a:gd name="T8" fmla="*/ 0 w 51"/>
                <a:gd name="T9" fmla="*/ 9 h 22"/>
              </a:gdLst>
              <a:ahLst/>
              <a:cxnLst>
                <a:cxn ang="0">
                  <a:pos x="T0" y="T1"/>
                </a:cxn>
                <a:cxn ang="0">
                  <a:pos x="T2" y="T3"/>
                </a:cxn>
                <a:cxn ang="0">
                  <a:pos x="T4" y="T5"/>
                </a:cxn>
                <a:cxn ang="0">
                  <a:pos x="T6" y="T7"/>
                </a:cxn>
                <a:cxn ang="0">
                  <a:pos x="T8" y="T9"/>
                </a:cxn>
              </a:cxnLst>
              <a:rect l="0" t="0" r="r" b="b"/>
              <a:pathLst>
                <a:path w="51" h="22">
                  <a:moveTo>
                    <a:pt x="0" y="9"/>
                  </a:moveTo>
                  <a:cubicBezTo>
                    <a:pt x="0" y="0"/>
                    <a:pt x="15" y="0"/>
                    <a:pt x="21" y="1"/>
                  </a:cubicBezTo>
                  <a:cubicBezTo>
                    <a:pt x="30" y="1"/>
                    <a:pt x="43" y="4"/>
                    <a:pt x="48" y="12"/>
                  </a:cubicBezTo>
                  <a:cubicBezTo>
                    <a:pt x="51" y="22"/>
                    <a:pt x="34" y="22"/>
                    <a:pt x="28" y="22"/>
                  </a:cubicBezTo>
                  <a:cubicBezTo>
                    <a:pt x="19" y="21"/>
                    <a:pt x="4" y="19"/>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6" name="Freeform 31"/>
            <p:cNvSpPr/>
            <p:nvPr/>
          </p:nvSpPr>
          <p:spPr bwMode="auto">
            <a:xfrm>
              <a:off x="269" y="2250"/>
              <a:ext cx="16" cy="24"/>
            </a:xfrm>
            <a:custGeom>
              <a:avLst/>
              <a:gdLst>
                <a:gd name="T0" fmla="*/ 6 w 26"/>
                <a:gd name="T1" fmla="*/ 24 h 38"/>
                <a:gd name="T2" fmla="*/ 20 w 26"/>
                <a:gd name="T3" fmla="*/ 4 h 38"/>
                <a:gd name="T4" fmla="*/ 21 w 26"/>
                <a:gd name="T5" fmla="*/ 12 h 38"/>
                <a:gd name="T6" fmla="*/ 6 w 26"/>
                <a:gd name="T7" fmla="*/ 34 h 38"/>
                <a:gd name="T8" fmla="*/ 6 w 26"/>
                <a:gd name="T9" fmla="*/ 24 h 38"/>
              </a:gdLst>
              <a:ahLst/>
              <a:cxnLst>
                <a:cxn ang="0">
                  <a:pos x="T0" y="T1"/>
                </a:cxn>
                <a:cxn ang="0">
                  <a:pos x="T2" y="T3"/>
                </a:cxn>
                <a:cxn ang="0">
                  <a:pos x="T4" y="T5"/>
                </a:cxn>
                <a:cxn ang="0">
                  <a:pos x="T6" y="T7"/>
                </a:cxn>
                <a:cxn ang="0">
                  <a:pos x="T8" y="T9"/>
                </a:cxn>
              </a:cxnLst>
              <a:rect l="0" t="0" r="r" b="b"/>
              <a:pathLst>
                <a:path w="26" h="38">
                  <a:moveTo>
                    <a:pt x="6" y="24"/>
                  </a:moveTo>
                  <a:cubicBezTo>
                    <a:pt x="10" y="17"/>
                    <a:pt x="14" y="10"/>
                    <a:pt x="20" y="4"/>
                  </a:cubicBezTo>
                  <a:cubicBezTo>
                    <a:pt x="26" y="0"/>
                    <a:pt x="22" y="10"/>
                    <a:pt x="21" y="12"/>
                  </a:cubicBezTo>
                  <a:cubicBezTo>
                    <a:pt x="17" y="20"/>
                    <a:pt x="12" y="29"/>
                    <a:pt x="6" y="34"/>
                  </a:cubicBezTo>
                  <a:cubicBezTo>
                    <a:pt x="0" y="38"/>
                    <a:pt x="5" y="26"/>
                    <a:pt x="6" y="2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7" name="Freeform 32"/>
            <p:cNvSpPr/>
            <p:nvPr/>
          </p:nvSpPr>
          <p:spPr bwMode="auto">
            <a:xfrm>
              <a:off x="281" y="2240"/>
              <a:ext cx="19" cy="26"/>
            </a:xfrm>
            <a:custGeom>
              <a:avLst/>
              <a:gdLst>
                <a:gd name="T0" fmla="*/ 4 w 30"/>
                <a:gd name="T1" fmla="*/ 26 h 40"/>
                <a:gd name="T2" fmla="*/ 23 w 30"/>
                <a:gd name="T3" fmla="*/ 4 h 40"/>
                <a:gd name="T4" fmla="*/ 26 w 30"/>
                <a:gd name="T5" fmla="*/ 12 h 40"/>
                <a:gd name="T6" fmla="*/ 7 w 30"/>
                <a:gd name="T7" fmla="*/ 36 h 40"/>
                <a:gd name="T8" fmla="*/ 4 w 30"/>
                <a:gd name="T9" fmla="*/ 26 h 40"/>
              </a:gdLst>
              <a:ahLst/>
              <a:cxnLst>
                <a:cxn ang="0">
                  <a:pos x="T0" y="T1"/>
                </a:cxn>
                <a:cxn ang="0">
                  <a:pos x="T2" y="T3"/>
                </a:cxn>
                <a:cxn ang="0">
                  <a:pos x="T4" y="T5"/>
                </a:cxn>
                <a:cxn ang="0">
                  <a:pos x="T6" y="T7"/>
                </a:cxn>
                <a:cxn ang="0">
                  <a:pos x="T8" y="T9"/>
                </a:cxn>
              </a:cxnLst>
              <a:rect l="0" t="0" r="r" b="b"/>
              <a:pathLst>
                <a:path w="30" h="40">
                  <a:moveTo>
                    <a:pt x="4" y="26"/>
                  </a:moveTo>
                  <a:cubicBezTo>
                    <a:pt x="9" y="17"/>
                    <a:pt x="15" y="10"/>
                    <a:pt x="23" y="4"/>
                  </a:cubicBezTo>
                  <a:cubicBezTo>
                    <a:pt x="30" y="0"/>
                    <a:pt x="29" y="8"/>
                    <a:pt x="26" y="12"/>
                  </a:cubicBezTo>
                  <a:cubicBezTo>
                    <a:pt x="22" y="21"/>
                    <a:pt x="15" y="30"/>
                    <a:pt x="7" y="36"/>
                  </a:cubicBezTo>
                  <a:cubicBezTo>
                    <a:pt x="0" y="40"/>
                    <a:pt x="3" y="29"/>
                    <a:pt x="4" y="26"/>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8" name="Freeform 33"/>
            <p:cNvSpPr/>
            <p:nvPr/>
          </p:nvSpPr>
          <p:spPr bwMode="auto">
            <a:xfrm>
              <a:off x="356" y="2211"/>
              <a:ext cx="37" cy="23"/>
            </a:xfrm>
            <a:custGeom>
              <a:avLst/>
              <a:gdLst>
                <a:gd name="T0" fmla="*/ 3 w 58"/>
                <a:gd name="T1" fmla="*/ 22 h 37"/>
                <a:gd name="T2" fmla="*/ 33 w 58"/>
                <a:gd name="T3" fmla="*/ 1 h 37"/>
                <a:gd name="T4" fmla="*/ 56 w 58"/>
                <a:gd name="T5" fmla="*/ 12 h 37"/>
                <a:gd name="T6" fmla="*/ 24 w 58"/>
                <a:gd name="T7" fmla="*/ 35 h 37"/>
                <a:gd name="T8" fmla="*/ 3 w 58"/>
                <a:gd name="T9" fmla="*/ 22 h 37"/>
              </a:gdLst>
              <a:ahLst/>
              <a:cxnLst>
                <a:cxn ang="0">
                  <a:pos x="T0" y="T1"/>
                </a:cxn>
                <a:cxn ang="0">
                  <a:pos x="T2" y="T3"/>
                </a:cxn>
                <a:cxn ang="0">
                  <a:pos x="T4" y="T5"/>
                </a:cxn>
                <a:cxn ang="0">
                  <a:pos x="T6" y="T7"/>
                </a:cxn>
                <a:cxn ang="0">
                  <a:pos x="T8" y="T9"/>
                </a:cxn>
              </a:cxnLst>
              <a:rect l="0" t="0" r="r" b="b"/>
              <a:pathLst>
                <a:path w="58" h="37">
                  <a:moveTo>
                    <a:pt x="3" y="22"/>
                  </a:moveTo>
                  <a:cubicBezTo>
                    <a:pt x="8" y="10"/>
                    <a:pt x="21" y="4"/>
                    <a:pt x="33" y="1"/>
                  </a:cubicBezTo>
                  <a:cubicBezTo>
                    <a:pt x="42" y="0"/>
                    <a:pt x="58" y="0"/>
                    <a:pt x="56" y="12"/>
                  </a:cubicBezTo>
                  <a:cubicBezTo>
                    <a:pt x="53" y="26"/>
                    <a:pt x="36" y="33"/>
                    <a:pt x="24" y="35"/>
                  </a:cubicBezTo>
                  <a:cubicBezTo>
                    <a:pt x="15" y="37"/>
                    <a:pt x="0" y="35"/>
                    <a:pt x="3" y="22"/>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79" name="Freeform 34"/>
            <p:cNvSpPr/>
            <p:nvPr/>
          </p:nvSpPr>
          <p:spPr bwMode="auto">
            <a:xfrm>
              <a:off x="398" y="2206"/>
              <a:ext cx="37" cy="22"/>
            </a:xfrm>
            <a:custGeom>
              <a:avLst/>
              <a:gdLst>
                <a:gd name="T0" fmla="*/ 1 w 59"/>
                <a:gd name="T1" fmla="*/ 18 h 35"/>
                <a:gd name="T2" fmla="*/ 31 w 59"/>
                <a:gd name="T3" fmla="*/ 0 h 35"/>
                <a:gd name="T4" fmla="*/ 59 w 59"/>
                <a:gd name="T5" fmla="*/ 15 h 35"/>
                <a:gd name="T6" fmla="*/ 29 w 59"/>
                <a:gd name="T7" fmla="*/ 35 h 35"/>
                <a:gd name="T8" fmla="*/ 1 w 59"/>
                <a:gd name="T9" fmla="*/ 18 h 35"/>
              </a:gdLst>
              <a:ahLst/>
              <a:cxnLst>
                <a:cxn ang="0">
                  <a:pos x="T0" y="T1"/>
                </a:cxn>
                <a:cxn ang="0">
                  <a:pos x="T2" y="T3"/>
                </a:cxn>
                <a:cxn ang="0">
                  <a:pos x="T4" y="T5"/>
                </a:cxn>
                <a:cxn ang="0">
                  <a:pos x="T6" y="T7"/>
                </a:cxn>
                <a:cxn ang="0">
                  <a:pos x="T8" y="T9"/>
                </a:cxn>
              </a:cxnLst>
              <a:rect l="0" t="0" r="r" b="b"/>
              <a:pathLst>
                <a:path w="59" h="35">
                  <a:moveTo>
                    <a:pt x="1" y="18"/>
                  </a:moveTo>
                  <a:cubicBezTo>
                    <a:pt x="4" y="6"/>
                    <a:pt x="20" y="1"/>
                    <a:pt x="31" y="0"/>
                  </a:cubicBezTo>
                  <a:cubicBezTo>
                    <a:pt x="41" y="0"/>
                    <a:pt x="57" y="3"/>
                    <a:pt x="59" y="15"/>
                  </a:cubicBezTo>
                  <a:cubicBezTo>
                    <a:pt x="58" y="29"/>
                    <a:pt x="40" y="34"/>
                    <a:pt x="29" y="35"/>
                  </a:cubicBezTo>
                  <a:cubicBezTo>
                    <a:pt x="19" y="35"/>
                    <a:pt x="0" y="32"/>
                    <a:pt x="1" y="18"/>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0" name="Freeform 35"/>
            <p:cNvSpPr/>
            <p:nvPr/>
          </p:nvSpPr>
          <p:spPr bwMode="auto">
            <a:xfrm>
              <a:off x="440" y="2206"/>
              <a:ext cx="35" cy="23"/>
            </a:xfrm>
            <a:custGeom>
              <a:avLst/>
              <a:gdLst>
                <a:gd name="T0" fmla="*/ 0 w 57"/>
                <a:gd name="T1" fmla="*/ 15 h 36"/>
                <a:gd name="T2" fmla="*/ 24 w 57"/>
                <a:gd name="T3" fmla="*/ 1 h 36"/>
                <a:gd name="T4" fmla="*/ 55 w 57"/>
                <a:gd name="T5" fmla="*/ 19 h 36"/>
                <a:gd name="T6" fmla="*/ 31 w 57"/>
                <a:gd name="T7" fmla="*/ 35 h 36"/>
                <a:gd name="T8" fmla="*/ 0 w 57"/>
                <a:gd name="T9" fmla="*/ 15 h 36"/>
              </a:gdLst>
              <a:ahLst/>
              <a:cxnLst>
                <a:cxn ang="0">
                  <a:pos x="T0" y="T1"/>
                </a:cxn>
                <a:cxn ang="0">
                  <a:pos x="T2" y="T3"/>
                </a:cxn>
                <a:cxn ang="0">
                  <a:pos x="T4" y="T5"/>
                </a:cxn>
                <a:cxn ang="0">
                  <a:pos x="T6" y="T7"/>
                </a:cxn>
                <a:cxn ang="0">
                  <a:pos x="T8" y="T9"/>
                </a:cxn>
              </a:cxnLst>
              <a:rect l="0" t="0" r="r" b="b"/>
              <a:pathLst>
                <a:path w="57" h="36">
                  <a:moveTo>
                    <a:pt x="0" y="15"/>
                  </a:moveTo>
                  <a:cubicBezTo>
                    <a:pt x="0" y="3"/>
                    <a:pt x="15" y="0"/>
                    <a:pt x="24" y="1"/>
                  </a:cubicBezTo>
                  <a:cubicBezTo>
                    <a:pt x="36" y="2"/>
                    <a:pt x="50" y="7"/>
                    <a:pt x="55" y="19"/>
                  </a:cubicBezTo>
                  <a:cubicBezTo>
                    <a:pt x="57" y="32"/>
                    <a:pt x="41" y="36"/>
                    <a:pt x="31" y="35"/>
                  </a:cubicBezTo>
                  <a:cubicBezTo>
                    <a:pt x="19" y="34"/>
                    <a:pt x="3" y="29"/>
                    <a:pt x="0" y="15"/>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1" name="Freeform 36"/>
            <p:cNvSpPr/>
            <p:nvPr/>
          </p:nvSpPr>
          <p:spPr bwMode="auto">
            <a:xfrm>
              <a:off x="478" y="2211"/>
              <a:ext cx="32" cy="23"/>
            </a:xfrm>
            <a:custGeom>
              <a:avLst/>
              <a:gdLst>
                <a:gd name="T0" fmla="*/ 2 w 51"/>
                <a:gd name="T1" fmla="*/ 13 h 37"/>
                <a:gd name="T2" fmla="*/ 19 w 51"/>
                <a:gd name="T3" fmla="*/ 1 h 37"/>
                <a:gd name="T4" fmla="*/ 48 w 51"/>
                <a:gd name="T5" fmla="*/ 22 h 37"/>
                <a:gd name="T6" fmla="*/ 32 w 51"/>
                <a:gd name="T7" fmla="*/ 36 h 37"/>
                <a:gd name="T8" fmla="*/ 2 w 51"/>
                <a:gd name="T9" fmla="*/ 13 h 37"/>
              </a:gdLst>
              <a:ahLst/>
              <a:cxnLst>
                <a:cxn ang="0">
                  <a:pos x="T0" y="T1"/>
                </a:cxn>
                <a:cxn ang="0">
                  <a:pos x="T2" y="T3"/>
                </a:cxn>
                <a:cxn ang="0">
                  <a:pos x="T4" y="T5"/>
                </a:cxn>
                <a:cxn ang="0">
                  <a:pos x="T6" y="T7"/>
                </a:cxn>
                <a:cxn ang="0">
                  <a:pos x="T8" y="T9"/>
                </a:cxn>
              </a:cxnLst>
              <a:rect l="0" t="0" r="r" b="b"/>
              <a:pathLst>
                <a:path w="51" h="37">
                  <a:moveTo>
                    <a:pt x="2" y="13"/>
                  </a:moveTo>
                  <a:cubicBezTo>
                    <a:pt x="0" y="3"/>
                    <a:pt x="11" y="0"/>
                    <a:pt x="19" y="1"/>
                  </a:cubicBezTo>
                  <a:cubicBezTo>
                    <a:pt x="31" y="4"/>
                    <a:pt x="42" y="11"/>
                    <a:pt x="48" y="22"/>
                  </a:cubicBezTo>
                  <a:cubicBezTo>
                    <a:pt x="51" y="33"/>
                    <a:pt x="41" y="37"/>
                    <a:pt x="32" y="36"/>
                  </a:cubicBezTo>
                  <a:cubicBezTo>
                    <a:pt x="20" y="33"/>
                    <a:pt x="7" y="26"/>
                    <a:pt x="2" y="1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2" name="Freeform 37"/>
            <p:cNvSpPr/>
            <p:nvPr/>
          </p:nvSpPr>
          <p:spPr bwMode="auto">
            <a:xfrm>
              <a:off x="260" y="2273"/>
              <a:ext cx="14" cy="27"/>
            </a:xfrm>
            <a:custGeom>
              <a:avLst/>
              <a:gdLst>
                <a:gd name="T0" fmla="*/ 5 w 23"/>
                <a:gd name="T1" fmla="*/ 25 h 42"/>
                <a:gd name="T2" fmla="*/ 17 w 23"/>
                <a:gd name="T3" fmla="*/ 4 h 42"/>
                <a:gd name="T4" fmla="*/ 18 w 23"/>
                <a:gd name="T5" fmla="*/ 17 h 42"/>
                <a:gd name="T6" fmla="*/ 5 w 23"/>
                <a:gd name="T7" fmla="*/ 40 h 42"/>
                <a:gd name="T8" fmla="*/ 5 w 23"/>
                <a:gd name="T9" fmla="*/ 25 h 42"/>
              </a:gdLst>
              <a:ahLst/>
              <a:cxnLst>
                <a:cxn ang="0">
                  <a:pos x="T0" y="T1"/>
                </a:cxn>
                <a:cxn ang="0">
                  <a:pos x="T2" y="T3"/>
                </a:cxn>
                <a:cxn ang="0">
                  <a:pos x="T4" y="T5"/>
                </a:cxn>
                <a:cxn ang="0">
                  <a:pos x="T6" y="T7"/>
                </a:cxn>
                <a:cxn ang="0">
                  <a:pos x="T8" y="T9"/>
                </a:cxn>
              </a:cxnLst>
              <a:rect l="0" t="0" r="r" b="b"/>
              <a:pathLst>
                <a:path w="23" h="42">
                  <a:moveTo>
                    <a:pt x="5" y="25"/>
                  </a:moveTo>
                  <a:cubicBezTo>
                    <a:pt x="8" y="18"/>
                    <a:pt x="11" y="9"/>
                    <a:pt x="17" y="4"/>
                  </a:cubicBezTo>
                  <a:cubicBezTo>
                    <a:pt x="23" y="0"/>
                    <a:pt x="19" y="15"/>
                    <a:pt x="18" y="17"/>
                  </a:cubicBezTo>
                  <a:cubicBezTo>
                    <a:pt x="15" y="25"/>
                    <a:pt x="12" y="35"/>
                    <a:pt x="5" y="40"/>
                  </a:cubicBezTo>
                  <a:cubicBezTo>
                    <a:pt x="0" y="42"/>
                    <a:pt x="4" y="28"/>
                    <a:pt x="5" y="25"/>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3" name="Freeform 38"/>
            <p:cNvSpPr/>
            <p:nvPr/>
          </p:nvSpPr>
          <p:spPr bwMode="auto">
            <a:xfrm>
              <a:off x="270" y="2264"/>
              <a:ext cx="19" cy="30"/>
            </a:xfrm>
            <a:custGeom>
              <a:avLst/>
              <a:gdLst>
                <a:gd name="T0" fmla="*/ 5 w 30"/>
                <a:gd name="T1" fmla="*/ 29 h 47"/>
                <a:gd name="T2" fmla="*/ 22 w 30"/>
                <a:gd name="T3" fmla="*/ 4 h 47"/>
                <a:gd name="T4" fmla="*/ 26 w 30"/>
                <a:gd name="T5" fmla="*/ 18 h 47"/>
                <a:gd name="T6" fmla="*/ 8 w 30"/>
                <a:gd name="T7" fmla="*/ 44 h 47"/>
                <a:gd name="T8" fmla="*/ 5 w 30"/>
                <a:gd name="T9" fmla="*/ 29 h 47"/>
              </a:gdLst>
              <a:ahLst/>
              <a:cxnLst>
                <a:cxn ang="0">
                  <a:pos x="T0" y="T1"/>
                </a:cxn>
                <a:cxn ang="0">
                  <a:pos x="T2" y="T3"/>
                </a:cxn>
                <a:cxn ang="0">
                  <a:pos x="T4" y="T5"/>
                </a:cxn>
                <a:cxn ang="0">
                  <a:pos x="T6" y="T7"/>
                </a:cxn>
                <a:cxn ang="0">
                  <a:pos x="T8" y="T9"/>
                </a:cxn>
              </a:cxnLst>
              <a:rect l="0" t="0" r="r" b="b"/>
              <a:pathLst>
                <a:path w="30" h="47">
                  <a:moveTo>
                    <a:pt x="5" y="29"/>
                  </a:moveTo>
                  <a:cubicBezTo>
                    <a:pt x="9" y="19"/>
                    <a:pt x="14" y="10"/>
                    <a:pt x="22" y="4"/>
                  </a:cubicBezTo>
                  <a:cubicBezTo>
                    <a:pt x="30" y="0"/>
                    <a:pt x="27" y="14"/>
                    <a:pt x="26" y="18"/>
                  </a:cubicBezTo>
                  <a:cubicBezTo>
                    <a:pt x="23" y="27"/>
                    <a:pt x="18" y="39"/>
                    <a:pt x="8" y="44"/>
                  </a:cubicBezTo>
                  <a:cubicBezTo>
                    <a:pt x="0" y="47"/>
                    <a:pt x="4" y="32"/>
                    <a:pt x="5" y="29"/>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4" name="Freeform 39"/>
            <p:cNvSpPr/>
            <p:nvPr/>
          </p:nvSpPr>
          <p:spPr bwMode="auto">
            <a:xfrm>
              <a:off x="348" y="2237"/>
              <a:ext cx="40" cy="33"/>
            </a:xfrm>
            <a:custGeom>
              <a:avLst/>
              <a:gdLst>
                <a:gd name="T0" fmla="*/ 2 w 63"/>
                <a:gd name="T1" fmla="*/ 30 h 53"/>
                <a:gd name="T2" fmla="*/ 35 w 63"/>
                <a:gd name="T3" fmla="*/ 1 h 53"/>
                <a:gd name="T4" fmla="*/ 62 w 63"/>
                <a:gd name="T5" fmla="*/ 21 h 53"/>
                <a:gd name="T6" fmla="*/ 26 w 63"/>
                <a:gd name="T7" fmla="*/ 52 h 53"/>
                <a:gd name="T8" fmla="*/ 2 w 63"/>
                <a:gd name="T9" fmla="*/ 30 h 53"/>
              </a:gdLst>
              <a:ahLst/>
              <a:cxnLst>
                <a:cxn ang="0">
                  <a:pos x="T0" y="T1"/>
                </a:cxn>
                <a:cxn ang="0">
                  <a:pos x="T2" y="T3"/>
                </a:cxn>
                <a:cxn ang="0">
                  <a:pos x="T4" y="T5"/>
                </a:cxn>
                <a:cxn ang="0">
                  <a:pos x="T6" y="T7"/>
                </a:cxn>
                <a:cxn ang="0">
                  <a:pos x="T8" y="T9"/>
                </a:cxn>
              </a:cxnLst>
              <a:rect l="0" t="0" r="r" b="b"/>
              <a:pathLst>
                <a:path w="63" h="53">
                  <a:moveTo>
                    <a:pt x="2" y="30"/>
                  </a:moveTo>
                  <a:cubicBezTo>
                    <a:pt x="7" y="15"/>
                    <a:pt x="21" y="5"/>
                    <a:pt x="35" y="1"/>
                  </a:cubicBezTo>
                  <a:cubicBezTo>
                    <a:pt x="48" y="0"/>
                    <a:pt x="63" y="6"/>
                    <a:pt x="62" y="21"/>
                  </a:cubicBezTo>
                  <a:cubicBezTo>
                    <a:pt x="59" y="38"/>
                    <a:pt x="42" y="49"/>
                    <a:pt x="26" y="52"/>
                  </a:cubicBezTo>
                  <a:cubicBezTo>
                    <a:pt x="13" y="53"/>
                    <a:pt x="0" y="45"/>
                    <a:pt x="2" y="30"/>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5" name="Freeform 40"/>
            <p:cNvSpPr/>
            <p:nvPr/>
          </p:nvSpPr>
          <p:spPr bwMode="auto">
            <a:xfrm>
              <a:off x="394" y="2233"/>
              <a:ext cx="42" cy="33"/>
            </a:xfrm>
            <a:custGeom>
              <a:avLst/>
              <a:gdLst>
                <a:gd name="T0" fmla="*/ 1 w 67"/>
                <a:gd name="T1" fmla="*/ 26 h 52"/>
                <a:gd name="T2" fmla="*/ 35 w 67"/>
                <a:gd name="T3" fmla="*/ 0 h 52"/>
                <a:gd name="T4" fmla="*/ 67 w 67"/>
                <a:gd name="T5" fmla="*/ 23 h 52"/>
                <a:gd name="T6" fmla="*/ 33 w 67"/>
                <a:gd name="T7" fmla="*/ 52 h 52"/>
                <a:gd name="T8" fmla="*/ 1 w 67"/>
                <a:gd name="T9" fmla="*/ 26 h 52"/>
              </a:gdLst>
              <a:ahLst/>
              <a:cxnLst>
                <a:cxn ang="0">
                  <a:pos x="T0" y="T1"/>
                </a:cxn>
                <a:cxn ang="0">
                  <a:pos x="T2" y="T3"/>
                </a:cxn>
                <a:cxn ang="0">
                  <a:pos x="T4" y="T5"/>
                </a:cxn>
                <a:cxn ang="0">
                  <a:pos x="T6" y="T7"/>
                </a:cxn>
                <a:cxn ang="0">
                  <a:pos x="T8" y="T9"/>
                </a:cxn>
              </a:cxnLst>
              <a:rect l="0" t="0" r="r" b="b"/>
              <a:pathLst>
                <a:path w="67" h="52">
                  <a:moveTo>
                    <a:pt x="1" y="26"/>
                  </a:moveTo>
                  <a:cubicBezTo>
                    <a:pt x="4" y="10"/>
                    <a:pt x="20" y="1"/>
                    <a:pt x="35" y="0"/>
                  </a:cubicBezTo>
                  <a:cubicBezTo>
                    <a:pt x="49" y="0"/>
                    <a:pt x="65" y="7"/>
                    <a:pt x="67" y="23"/>
                  </a:cubicBezTo>
                  <a:cubicBezTo>
                    <a:pt x="66" y="40"/>
                    <a:pt x="48" y="50"/>
                    <a:pt x="33" y="52"/>
                  </a:cubicBezTo>
                  <a:cubicBezTo>
                    <a:pt x="18" y="52"/>
                    <a:pt x="0" y="43"/>
                    <a:pt x="1" y="26"/>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6" name="Freeform 41"/>
            <p:cNvSpPr/>
            <p:nvPr/>
          </p:nvSpPr>
          <p:spPr bwMode="auto">
            <a:xfrm>
              <a:off x="442" y="2233"/>
              <a:ext cx="37" cy="32"/>
            </a:xfrm>
            <a:custGeom>
              <a:avLst/>
              <a:gdLst>
                <a:gd name="T0" fmla="*/ 0 w 60"/>
                <a:gd name="T1" fmla="*/ 22 h 50"/>
                <a:gd name="T2" fmla="*/ 28 w 60"/>
                <a:gd name="T3" fmla="*/ 1 h 50"/>
                <a:gd name="T4" fmla="*/ 59 w 60"/>
                <a:gd name="T5" fmla="*/ 26 h 50"/>
                <a:gd name="T6" fmla="*/ 33 w 60"/>
                <a:gd name="T7" fmla="*/ 50 h 50"/>
                <a:gd name="T8" fmla="*/ 0 w 60"/>
                <a:gd name="T9" fmla="*/ 22 h 50"/>
              </a:gdLst>
              <a:ahLst/>
              <a:cxnLst>
                <a:cxn ang="0">
                  <a:pos x="T0" y="T1"/>
                </a:cxn>
                <a:cxn ang="0">
                  <a:pos x="T2" y="T3"/>
                </a:cxn>
                <a:cxn ang="0">
                  <a:pos x="T4" y="T5"/>
                </a:cxn>
                <a:cxn ang="0">
                  <a:pos x="T6" y="T7"/>
                </a:cxn>
                <a:cxn ang="0">
                  <a:pos x="T8" y="T9"/>
                </a:cxn>
              </a:cxnLst>
              <a:rect l="0" t="0" r="r" b="b"/>
              <a:pathLst>
                <a:path w="60" h="50">
                  <a:moveTo>
                    <a:pt x="0" y="22"/>
                  </a:moveTo>
                  <a:cubicBezTo>
                    <a:pt x="1" y="8"/>
                    <a:pt x="15" y="0"/>
                    <a:pt x="28" y="1"/>
                  </a:cubicBezTo>
                  <a:cubicBezTo>
                    <a:pt x="42" y="2"/>
                    <a:pt x="56" y="11"/>
                    <a:pt x="59" y="26"/>
                  </a:cubicBezTo>
                  <a:cubicBezTo>
                    <a:pt x="60" y="41"/>
                    <a:pt x="46" y="50"/>
                    <a:pt x="33" y="50"/>
                  </a:cubicBezTo>
                  <a:cubicBezTo>
                    <a:pt x="17" y="48"/>
                    <a:pt x="2" y="39"/>
                    <a:pt x="0" y="22"/>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7" name="Freeform 42"/>
            <p:cNvSpPr/>
            <p:nvPr/>
          </p:nvSpPr>
          <p:spPr bwMode="auto">
            <a:xfrm>
              <a:off x="481" y="2239"/>
              <a:ext cx="34" cy="32"/>
            </a:xfrm>
            <a:custGeom>
              <a:avLst/>
              <a:gdLst>
                <a:gd name="T0" fmla="*/ 2 w 54"/>
                <a:gd name="T1" fmla="*/ 21 h 51"/>
                <a:gd name="T2" fmla="*/ 22 w 54"/>
                <a:gd name="T3" fmla="*/ 1 h 51"/>
                <a:gd name="T4" fmla="*/ 51 w 54"/>
                <a:gd name="T5" fmla="*/ 28 h 51"/>
                <a:gd name="T6" fmla="*/ 33 w 54"/>
                <a:gd name="T7" fmla="*/ 50 h 51"/>
                <a:gd name="T8" fmla="*/ 2 w 54"/>
                <a:gd name="T9" fmla="*/ 21 h 51"/>
              </a:gdLst>
              <a:ahLst/>
              <a:cxnLst>
                <a:cxn ang="0">
                  <a:pos x="T0" y="T1"/>
                </a:cxn>
                <a:cxn ang="0">
                  <a:pos x="T2" y="T3"/>
                </a:cxn>
                <a:cxn ang="0">
                  <a:pos x="T4" y="T5"/>
                </a:cxn>
                <a:cxn ang="0">
                  <a:pos x="T6" y="T7"/>
                </a:cxn>
                <a:cxn ang="0">
                  <a:pos x="T8" y="T9"/>
                </a:cxn>
              </a:cxnLst>
              <a:rect l="0" t="0" r="r" b="b"/>
              <a:pathLst>
                <a:path w="54" h="51">
                  <a:moveTo>
                    <a:pt x="2" y="21"/>
                  </a:moveTo>
                  <a:cubicBezTo>
                    <a:pt x="0" y="8"/>
                    <a:pt x="10" y="0"/>
                    <a:pt x="22" y="1"/>
                  </a:cubicBezTo>
                  <a:cubicBezTo>
                    <a:pt x="36" y="4"/>
                    <a:pt x="47" y="14"/>
                    <a:pt x="51" y="28"/>
                  </a:cubicBezTo>
                  <a:cubicBezTo>
                    <a:pt x="54" y="41"/>
                    <a:pt x="46" y="51"/>
                    <a:pt x="33" y="50"/>
                  </a:cubicBezTo>
                  <a:cubicBezTo>
                    <a:pt x="17" y="47"/>
                    <a:pt x="5" y="36"/>
                    <a:pt x="2" y="21"/>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8" name="Freeform 43"/>
            <p:cNvSpPr/>
            <p:nvPr/>
          </p:nvSpPr>
          <p:spPr bwMode="auto">
            <a:xfrm>
              <a:off x="254" y="2301"/>
              <a:ext cx="12" cy="26"/>
            </a:xfrm>
            <a:custGeom>
              <a:avLst/>
              <a:gdLst>
                <a:gd name="T0" fmla="*/ 4 w 20"/>
                <a:gd name="T1" fmla="*/ 24 h 42"/>
                <a:gd name="T2" fmla="*/ 13 w 20"/>
                <a:gd name="T3" fmla="*/ 2 h 42"/>
                <a:gd name="T4" fmla="*/ 16 w 20"/>
                <a:gd name="T5" fmla="*/ 20 h 42"/>
                <a:gd name="T6" fmla="*/ 6 w 20"/>
                <a:gd name="T7" fmla="*/ 42 h 42"/>
                <a:gd name="T8" fmla="*/ 4 w 20"/>
                <a:gd name="T9" fmla="*/ 24 h 42"/>
              </a:gdLst>
              <a:ahLst/>
              <a:cxnLst>
                <a:cxn ang="0">
                  <a:pos x="T0" y="T1"/>
                </a:cxn>
                <a:cxn ang="0">
                  <a:pos x="T2" y="T3"/>
                </a:cxn>
                <a:cxn ang="0">
                  <a:pos x="T4" y="T5"/>
                </a:cxn>
                <a:cxn ang="0">
                  <a:pos x="T6" y="T7"/>
                </a:cxn>
                <a:cxn ang="0">
                  <a:pos x="T8" y="T9"/>
                </a:cxn>
              </a:cxnLst>
              <a:rect l="0" t="0" r="r" b="b"/>
              <a:pathLst>
                <a:path w="20" h="42">
                  <a:moveTo>
                    <a:pt x="4" y="24"/>
                  </a:moveTo>
                  <a:cubicBezTo>
                    <a:pt x="5" y="17"/>
                    <a:pt x="7" y="7"/>
                    <a:pt x="13" y="2"/>
                  </a:cubicBezTo>
                  <a:cubicBezTo>
                    <a:pt x="20" y="0"/>
                    <a:pt x="16" y="17"/>
                    <a:pt x="16" y="20"/>
                  </a:cubicBezTo>
                  <a:cubicBezTo>
                    <a:pt x="15" y="26"/>
                    <a:pt x="13" y="40"/>
                    <a:pt x="6" y="42"/>
                  </a:cubicBezTo>
                  <a:cubicBezTo>
                    <a:pt x="0" y="42"/>
                    <a:pt x="3" y="28"/>
                    <a:pt x="4" y="24"/>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89" name="Freeform 44"/>
            <p:cNvSpPr/>
            <p:nvPr/>
          </p:nvSpPr>
          <p:spPr bwMode="auto">
            <a:xfrm>
              <a:off x="264" y="2295"/>
              <a:ext cx="16" cy="31"/>
            </a:xfrm>
            <a:custGeom>
              <a:avLst/>
              <a:gdLst>
                <a:gd name="T0" fmla="*/ 3 w 26"/>
                <a:gd name="T1" fmla="*/ 28 h 49"/>
                <a:gd name="T2" fmla="*/ 17 w 26"/>
                <a:gd name="T3" fmla="*/ 3 h 49"/>
                <a:gd name="T4" fmla="*/ 23 w 26"/>
                <a:gd name="T5" fmla="*/ 22 h 49"/>
                <a:gd name="T6" fmla="*/ 8 w 26"/>
                <a:gd name="T7" fmla="*/ 49 h 49"/>
                <a:gd name="T8" fmla="*/ 3 w 26"/>
                <a:gd name="T9" fmla="*/ 28 h 49"/>
              </a:gdLst>
              <a:ahLst/>
              <a:cxnLst>
                <a:cxn ang="0">
                  <a:pos x="T0" y="T1"/>
                </a:cxn>
                <a:cxn ang="0">
                  <a:pos x="T2" y="T3"/>
                </a:cxn>
                <a:cxn ang="0">
                  <a:pos x="T4" y="T5"/>
                </a:cxn>
                <a:cxn ang="0">
                  <a:pos x="T6" y="T7"/>
                </a:cxn>
                <a:cxn ang="0">
                  <a:pos x="T8" y="T9"/>
                </a:cxn>
              </a:cxnLst>
              <a:rect l="0" t="0" r="r" b="b"/>
              <a:pathLst>
                <a:path w="26" h="49">
                  <a:moveTo>
                    <a:pt x="3" y="28"/>
                  </a:moveTo>
                  <a:cubicBezTo>
                    <a:pt x="5" y="19"/>
                    <a:pt x="8" y="7"/>
                    <a:pt x="17" y="3"/>
                  </a:cubicBezTo>
                  <a:cubicBezTo>
                    <a:pt x="26" y="0"/>
                    <a:pt x="23" y="18"/>
                    <a:pt x="23" y="22"/>
                  </a:cubicBezTo>
                  <a:cubicBezTo>
                    <a:pt x="21" y="31"/>
                    <a:pt x="18" y="46"/>
                    <a:pt x="8" y="49"/>
                  </a:cubicBezTo>
                  <a:cubicBezTo>
                    <a:pt x="0" y="49"/>
                    <a:pt x="2" y="33"/>
                    <a:pt x="3" y="28"/>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0" name="Freeform 45"/>
            <p:cNvSpPr/>
            <p:nvPr/>
          </p:nvSpPr>
          <p:spPr bwMode="auto">
            <a:xfrm>
              <a:off x="438" y="2273"/>
              <a:ext cx="39" cy="38"/>
            </a:xfrm>
            <a:custGeom>
              <a:avLst/>
              <a:gdLst>
                <a:gd name="T0" fmla="*/ 0 w 62"/>
                <a:gd name="T1" fmla="*/ 30 h 61"/>
                <a:gd name="T2" fmla="*/ 31 w 62"/>
                <a:gd name="T3" fmla="*/ 0 h 61"/>
                <a:gd name="T4" fmla="*/ 61 w 62"/>
                <a:gd name="T5" fmla="*/ 31 h 61"/>
                <a:gd name="T6" fmla="*/ 32 w 62"/>
                <a:gd name="T7" fmla="*/ 61 h 61"/>
                <a:gd name="T8" fmla="*/ 0 w 62"/>
                <a:gd name="T9" fmla="*/ 30 h 61"/>
              </a:gdLst>
              <a:ahLst/>
              <a:cxnLst>
                <a:cxn ang="0">
                  <a:pos x="T0" y="T1"/>
                </a:cxn>
                <a:cxn ang="0">
                  <a:pos x="T2" y="T3"/>
                </a:cxn>
                <a:cxn ang="0">
                  <a:pos x="T4" y="T5"/>
                </a:cxn>
                <a:cxn ang="0">
                  <a:pos x="T6" y="T7"/>
                </a:cxn>
                <a:cxn ang="0">
                  <a:pos x="T8" y="T9"/>
                </a:cxn>
              </a:cxnLst>
              <a:rect l="0" t="0" r="r" b="b"/>
              <a:pathLst>
                <a:path w="62" h="61">
                  <a:moveTo>
                    <a:pt x="0" y="30"/>
                  </a:moveTo>
                  <a:cubicBezTo>
                    <a:pt x="1" y="13"/>
                    <a:pt x="14" y="1"/>
                    <a:pt x="31" y="0"/>
                  </a:cubicBezTo>
                  <a:cubicBezTo>
                    <a:pt x="47" y="2"/>
                    <a:pt x="60" y="14"/>
                    <a:pt x="61" y="31"/>
                  </a:cubicBezTo>
                  <a:cubicBezTo>
                    <a:pt x="62" y="47"/>
                    <a:pt x="48" y="60"/>
                    <a:pt x="32" y="61"/>
                  </a:cubicBezTo>
                  <a:cubicBezTo>
                    <a:pt x="15" y="60"/>
                    <a:pt x="1" y="47"/>
                    <a:pt x="0" y="30"/>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1" name="Freeform 46"/>
            <p:cNvSpPr/>
            <p:nvPr/>
          </p:nvSpPr>
          <p:spPr bwMode="auto">
            <a:xfrm>
              <a:off x="262" y="2331"/>
              <a:ext cx="12" cy="30"/>
            </a:xfrm>
            <a:custGeom>
              <a:avLst/>
              <a:gdLst>
                <a:gd name="T0" fmla="*/ 0 w 20"/>
                <a:gd name="T1" fmla="*/ 23 h 48"/>
                <a:gd name="T2" fmla="*/ 10 w 20"/>
                <a:gd name="T3" fmla="*/ 0 h 48"/>
                <a:gd name="T4" fmla="*/ 20 w 20"/>
                <a:gd name="T5" fmla="*/ 24 h 48"/>
                <a:gd name="T6" fmla="*/ 9 w 20"/>
                <a:gd name="T7" fmla="*/ 48 h 48"/>
                <a:gd name="T8" fmla="*/ 0 w 20"/>
                <a:gd name="T9" fmla="*/ 23 h 48"/>
              </a:gdLst>
              <a:ahLst/>
              <a:cxnLst>
                <a:cxn ang="0">
                  <a:pos x="T0" y="T1"/>
                </a:cxn>
                <a:cxn ang="0">
                  <a:pos x="T2" y="T3"/>
                </a:cxn>
                <a:cxn ang="0">
                  <a:pos x="T4" y="T5"/>
                </a:cxn>
                <a:cxn ang="0">
                  <a:pos x="T6" y="T7"/>
                </a:cxn>
                <a:cxn ang="0">
                  <a:pos x="T8" y="T9"/>
                </a:cxn>
              </a:cxnLst>
              <a:rect l="0" t="0" r="r" b="b"/>
              <a:pathLst>
                <a:path w="20" h="48">
                  <a:moveTo>
                    <a:pt x="0" y="23"/>
                  </a:moveTo>
                  <a:cubicBezTo>
                    <a:pt x="1" y="16"/>
                    <a:pt x="2" y="2"/>
                    <a:pt x="10" y="0"/>
                  </a:cubicBezTo>
                  <a:cubicBezTo>
                    <a:pt x="20" y="0"/>
                    <a:pt x="20" y="18"/>
                    <a:pt x="20" y="24"/>
                  </a:cubicBezTo>
                  <a:cubicBezTo>
                    <a:pt x="19" y="31"/>
                    <a:pt x="18" y="48"/>
                    <a:pt x="9" y="48"/>
                  </a:cubicBezTo>
                  <a:cubicBezTo>
                    <a:pt x="0" y="44"/>
                    <a:pt x="0" y="31"/>
                    <a:pt x="0" y="2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2" name="Freeform 47"/>
            <p:cNvSpPr/>
            <p:nvPr/>
          </p:nvSpPr>
          <p:spPr bwMode="auto">
            <a:xfrm>
              <a:off x="278" y="2329"/>
              <a:ext cx="20" cy="35"/>
            </a:xfrm>
            <a:custGeom>
              <a:avLst/>
              <a:gdLst>
                <a:gd name="T0" fmla="*/ 0 w 32"/>
                <a:gd name="T1" fmla="*/ 28 h 56"/>
                <a:gd name="T2" fmla="*/ 15 w 32"/>
                <a:gd name="T3" fmla="*/ 0 h 56"/>
                <a:gd name="T4" fmla="*/ 32 w 32"/>
                <a:gd name="T5" fmla="*/ 28 h 56"/>
                <a:gd name="T6" fmla="*/ 14 w 32"/>
                <a:gd name="T7" fmla="*/ 56 h 56"/>
                <a:gd name="T8" fmla="*/ 0 w 32"/>
                <a:gd name="T9" fmla="*/ 28 h 56"/>
              </a:gdLst>
              <a:ahLst/>
              <a:cxnLst>
                <a:cxn ang="0">
                  <a:pos x="T0" y="T1"/>
                </a:cxn>
                <a:cxn ang="0">
                  <a:pos x="T2" y="T3"/>
                </a:cxn>
                <a:cxn ang="0">
                  <a:pos x="T4" y="T5"/>
                </a:cxn>
                <a:cxn ang="0">
                  <a:pos x="T6" y="T7"/>
                </a:cxn>
                <a:cxn ang="0">
                  <a:pos x="T8" y="T9"/>
                </a:cxn>
              </a:cxnLst>
              <a:rect l="0" t="0" r="r" b="b"/>
              <a:pathLst>
                <a:path w="32" h="56">
                  <a:moveTo>
                    <a:pt x="0" y="28"/>
                  </a:moveTo>
                  <a:cubicBezTo>
                    <a:pt x="0" y="18"/>
                    <a:pt x="4" y="2"/>
                    <a:pt x="15" y="0"/>
                  </a:cubicBezTo>
                  <a:cubicBezTo>
                    <a:pt x="29" y="0"/>
                    <a:pt x="31" y="18"/>
                    <a:pt x="32" y="28"/>
                  </a:cubicBezTo>
                  <a:cubicBezTo>
                    <a:pt x="31" y="38"/>
                    <a:pt x="27" y="56"/>
                    <a:pt x="14" y="56"/>
                  </a:cubicBezTo>
                  <a:cubicBezTo>
                    <a:pt x="3" y="53"/>
                    <a:pt x="0" y="38"/>
                    <a:pt x="0" y="28"/>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3" name="Freeform 48"/>
            <p:cNvSpPr/>
            <p:nvPr/>
          </p:nvSpPr>
          <p:spPr bwMode="auto">
            <a:xfrm>
              <a:off x="279" y="2369"/>
              <a:ext cx="20" cy="34"/>
            </a:xfrm>
            <a:custGeom>
              <a:avLst/>
              <a:gdLst>
                <a:gd name="T0" fmla="*/ 1 w 33"/>
                <a:gd name="T1" fmla="*/ 23 h 54"/>
                <a:gd name="T2" fmla="*/ 13 w 33"/>
                <a:gd name="T3" fmla="*/ 1 h 54"/>
                <a:gd name="T4" fmla="*/ 33 w 33"/>
                <a:gd name="T5" fmla="*/ 31 h 54"/>
                <a:gd name="T6" fmla="*/ 19 w 33"/>
                <a:gd name="T7" fmla="*/ 51 h 54"/>
                <a:gd name="T8" fmla="*/ 1 w 33"/>
                <a:gd name="T9" fmla="*/ 23 h 54"/>
              </a:gdLst>
              <a:ahLst/>
              <a:cxnLst>
                <a:cxn ang="0">
                  <a:pos x="T0" y="T1"/>
                </a:cxn>
                <a:cxn ang="0">
                  <a:pos x="T2" y="T3"/>
                </a:cxn>
                <a:cxn ang="0">
                  <a:pos x="T4" y="T5"/>
                </a:cxn>
                <a:cxn ang="0">
                  <a:pos x="T6" y="T7"/>
                </a:cxn>
                <a:cxn ang="0">
                  <a:pos x="T8" y="T9"/>
                </a:cxn>
              </a:cxnLst>
              <a:rect l="0" t="0" r="r" b="b"/>
              <a:pathLst>
                <a:path w="33" h="54">
                  <a:moveTo>
                    <a:pt x="1" y="23"/>
                  </a:moveTo>
                  <a:cubicBezTo>
                    <a:pt x="0" y="15"/>
                    <a:pt x="2" y="0"/>
                    <a:pt x="13" y="1"/>
                  </a:cubicBezTo>
                  <a:cubicBezTo>
                    <a:pt x="26" y="4"/>
                    <a:pt x="31" y="19"/>
                    <a:pt x="33" y="31"/>
                  </a:cubicBezTo>
                  <a:cubicBezTo>
                    <a:pt x="33" y="39"/>
                    <a:pt x="31" y="54"/>
                    <a:pt x="19" y="51"/>
                  </a:cubicBezTo>
                  <a:cubicBezTo>
                    <a:pt x="8" y="47"/>
                    <a:pt x="2" y="34"/>
                    <a:pt x="1" y="23"/>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4" name="Freeform 49"/>
            <p:cNvSpPr/>
            <p:nvPr/>
          </p:nvSpPr>
          <p:spPr bwMode="auto">
            <a:xfrm>
              <a:off x="304" y="2373"/>
              <a:ext cx="31" cy="37"/>
            </a:xfrm>
            <a:custGeom>
              <a:avLst/>
              <a:gdLst>
                <a:gd name="T0" fmla="*/ 1 w 49"/>
                <a:gd name="T1" fmla="*/ 26 h 58"/>
                <a:gd name="T2" fmla="*/ 21 w 49"/>
                <a:gd name="T3" fmla="*/ 0 h 58"/>
                <a:gd name="T4" fmla="*/ 48 w 49"/>
                <a:gd name="T5" fmla="*/ 32 h 58"/>
                <a:gd name="T6" fmla="*/ 26 w 49"/>
                <a:gd name="T7" fmla="*/ 56 h 58"/>
                <a:gd name="T8" fmla="*/ 1 w 49"/>
                <a:gd name="T9" fmla="*/ 26 h 58"/>
              </a:gdLst>
              <a:ahLst/>
              <a:cxnLst>
                <a:cxn ang="0">
                  <a:pos x="T0" y="T1"/>
                </a:cxn>
                <a:cxn ang="0">
                  <a:pos x="T2" y="T3"/>
                </a:cxn>
                <a:cxn ang="0">
                  <a:pos x="T4" y="T5"/>
                </a:cxn>
                <a:cxn ang="0">
                  <a:pos x="T6" y="T7"/>
                </a:cxn>
                <a:cxn ang="0">
                  <a:pos x="T8" y="T9"/>
                </a:cxn>
              </a:cxnLst>
              <a:rect l="0" t="0" r="r" b="b"/>
              <a:pathLst>
                <a:path w="49" h="58">
                  <a:moveTo>
                    <a:pt x="1" y="26"/>
                  </a:moveTo>
                  <a:cubicBezTo>
                    <a:pt x="0" y="13"/>
                    <a:pt x="7" y="0"/>
                    <a:pt x="21" y="0"/>
                  </a:cubicBezTo>
                  <a:cubicBezTo>
                    <a:pt x="36" y="2"/>
                    <a:pt x="46" y="17"/>
                    <a:pt x="48" y="32"/>
                  </a:cubicBezTo>
                  <a:cubicBezTo>
                    <a:pt x="49" y="45"/>
                    <a:pt x="41" y="58"/>
                    <a:pt x="26" y="56"/>
                  </a:cubicBezTo>
                  <a:cubicBezTo>
                    <a:pt x="12" y="53"/>
                    <a:pt x="3" y="40"/>
                    <a:pt x="1" y="26"/>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5" name="Freeform 50"/>
            <p:cNvSpPr/>
            <p:nvPr/>
          </p:nvSpPr>
          <p:spPr bwMode="auto">
            <a:xfrm>
              <a:off x="346" y="2376"/>
              <a:ext cx="37" cy="37"/>
            </a:xfrm>
            <a:custGeom>
              <a:avLst/>
              <a:gdLst>
                <a:gd name="T0" fmla="*/ 0 w 60"/>
                <a:gd name="T1" fmla="*/ 29 h 59"/>
                <a:gd name="T2" fmla="*/ 28 w 60"/>
                <a:gd name="T3" fmla="*/ 0 h 59"/>
                <a:gd name="T4" fmla="*/ 60 w 60"/>
                <a:gd name="T5" fmla="*/ 32 h 59"/>
                <a:gd name="T6" fmla="*/ 31 w 60"/>
                <a:gd name="T7" fmla="*/ 59 h 59"/>
                <a:gd name="T8" fmla="*/ 0 w 60"/>
                <a:gd name="T9" fmla="*/ 29 h 59"/>
              </a:gdLst>
              <a:ahLst/>
              <a:cxnLst>
                <a:cxn ang="0">
                  <a:pos x="T0" y="T1"/>
                </a:cxn>
                <a:cxn ang="0">
                  <a:pos x="T2" y="T3"/>
                </a:cxn>
                <a:cxn ang="0">
                  <a:pos x="T4" y="T5"/>
                </a:cxn>
                <a:cxn ang="0">
                  <a:pos x="T6" y="T7"/>
                </a:cxn>
                <a:cxn ang="0">
                  <a:pos x="T8" y="T9"/>
                </a:cxn>
              </a:cxnLst>
              <a:rect l="0" t="0" r="r" b="b"/>
              <a:pathLst>
                <a:path w="60" h="59">
                  <a:moveTo>
                    <a:pt x="0" y="29"/>
                  </a:moveTo>
                  <a:cubicBezTo>
                    <a:pt x="0" y="13"/>
                    <a:pt x="12" y="1"/>
                    <a:pt x="28" y="0"/>
                  </a:cubicBezTo>
                  <a:cubicBezTo>
                    <a:pt x="45" y="2"/>
                    <a:pt x="59" y="15"/>
                    <a:pt x="60" y="32"/>
                  </a:cubicBezTo>
                  <a:cubicBezTo>
                    <a:pt x="60" y="48"/>
                    <a:pt x="47" y="59"/>
                    <a:pt x="31" y="59"/>
                  </a:cubicBezTo>
                  <a:cubicBezTo>
                    <a:pt x="15" y="57"/>
                    <a:pt x="3" y="45"/>
                    <a:pt x="0" y="29"/>
                  </a:cubicBez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6" name="Freeform 51"/>
            <p:cNvSpPr>
              <a:spLocks noEditPoints="1"/>
            </p:cNvSpPr>
            <p:nvPr/>
          </p:nvSpPr>
          <p:spPr bwMode="auto">
            <a:xfrm>
              <a:off x="765" y="2359"/>
              <a:ext cx="74" cy="53"/>
            </a:xfrm>
            <a:custGeom>
              <a:avLst/>
              <a:gdLst>
                <a:gd name="T0" fmla="*/ 0 w 119"/>
                <a:gd name="T1" fmla="*/ 84 h 84"/>
                <a:gd name="T2" fmla="*/ 0 w 119"/>
                <a:gd name="T3" fmla="*/ 0 h 84"/>
                <a:gd name="T4" fmla="*/ 64 w 119"/>
                <a:gd name="T5" fmla="*/ 0 h 84"/>
                <a:gd name="T6" fmla="*/ 86 w 119"/>
                <a:gd name="T7" fmla="*/ 1 h 84"/>
                <a:gd name="T8" fmla="*/ 101 w 119"/>
                <a:gd name="T9" fmla="*/ 4 h 84"/>
                <a:gd name="T10" fmla="*/ 111 w 119"/>
                <a:gd name="T11" fmla="*/ 9 h 84"/>
                <a:gd name="T12" fmla="*/ 117 w 119"/>
                <a:gd name="T13" fmla="*/ 15 h 84"/>
                <a:gd name="T14" fmla="*/ 119 w 119"/>
                <a:gd name="T15" fmla="*/ 24 h 84"/>
                <a:gd name="T16" fmla="*/ 117 w 119"/>
                <a:gd name="T17" fmla="*/ 35 h 84"/>
                <a:gd name="T18" fmla="*/ 104 w 119"/>
                <a:gd name="T19" fmla="*/ 44 h 84"/>
                <a:gd name="T20" fmla="*/ 115 w 119"/>
                <a:gd name="T21" fmla="*/ 51 h 84"/>
                <a:gd name="T22" fmla="*/ 119 w 119"/>
                <a:gd name="T23" fmla="*/ 64 h 84"/>
                <a:gd name="T24" fmla="*/ 119 w 119"/>
                <a:gd name="T25" fmla="*/ 84 h 84"/>
                <a:gd name="T26" fmla="*/ 85 w 119"/>
                <a:gd name="T27" fmla="*/ 84 h 84"/>
                <a:gd name="T28" fmla="*/ 85 w 119"/>
                <a:gd name="T29" fmla="*/ 66 h 84"/>
                <a:gd name="T30" fmla="*/ 83 w 119"/>
                <a:gd name="T31" fmla="*/ 59 h 84"/>
                <a:gd name="T32" fmla="*/ 77 w 119"/>
                <a:gd name="T33" fmla="*/ 56 h 84"/>
                <a:gd name="T34" fmla="*/ 58 w 119"/>
                <a:gd name="T35" fmla="*/ 55 h 84"/>
                <a:gd name="T36" fmla="*/ 25 w 119"/>
                <a:gd name="T37" fmla="*/ 55 h 84"/>
                <a:gd name="T38" fmla="*/ 25 w 119"/>
                <a:gd name="T39" fmla="*/ 84 h 84"/>
                <a:gd name="T40" fmla="*/ 0 w 119"/>
                <a:gd name="T41" fmla="*/ 84 h 84"/>
                <a:gd name="T42" fmla="*/ 25 w 119"/>
                <a:gd name="T43" fmla="*/ 36 h 84"/>
                <a:gd name="T44" fmla="*/ 68 w 119"/>
                <a:gd name="T45" fmla="*/ 36 h 84"/>
                <a:gd name="T46" fmla="*/ 82 w 119"/>
                <a:gd name="T47" fmla="*/ 34 h 84"/>
                <a:gd name="T48" fmla="*/ 86 w 119"/>
                <a:gd name="T49" fmla="*/ 28 h 84"/>
                <a:gd name="T50" fmla="*/ 82 w 119"/>
                <a:gd name="T51" fmla="*/ 22 h 84"/>
                <a:gd name="T52" fmla="*/ 69 w 119"/>
                <a:gd name="T53" fmla="*/ 20 h 84"/>
                <a:gd name="T54" fmla="*/ 25 w 119"/>
                <a:gd name="T55" fmla="*/ 20 h 84"/>
                <a:gd name="T56" fmla="*/ 25 w 119"/>
                <a:gd name="T57"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9" h="84">
                  <a:moveTo>
                    <a:pt x="0" y="84"/>
                  </a:moveTo>
                  <a:cubicBezTo>
                    <a:pt x="0" y="0"/>
                    <a:pt x="0" y="0"/>
                    <a:pt x="0" y="0"/>
                  </a:cubicBezTo>
                  <a:cubicBezTo>
                    <a:pt x="64" y="0"/>
                    <a:pt x="64" y="0"/>
                    <a:pt x="64" y="0"/>
                  </a:cubicBezTo>
                  <a:cubicBezTo>
                    <a:pt x="73" y="0"/>
                    <a:pt x="80" y="1"/>
                    <a:pt x="86" y="1"/>
                  </a:cubicBezTo>
                  <a:cubicBezTo>
                    <a:pt x="92" y="2"/>
                    <a:pt x="97" y="3"/>
                    <a:pt x="101" y="4"/>
                  </a:cubicBezTo>
                  <a:cubicBezTo>
                    <a:pt x="105" y="5"/>
                    <a:pt x="108" y="7"/>
                    <a:pt x="111" y="9"/>
                  </a:cubicBezTo>
                  <a:cubicBezTo>
                    <a:pt x="114" y="11"/>
                    <a:pt x="116" y="13"/>
                    <a:pt x="117" y="15"/>
                  </a:cubicBezTo>
                  <a:cubicBezTo>
                    <a:pt x="118" y="18"/>
                    <a:pt x="119" y="20"/>
                    <a:pt x="119" y="24"/>
                  </a:cubicBezTo>
                  <a:cubicBezTo>
                    <a:pt x="119" y="28"/>
                    <a:pt x="119" y="32"/>
                    <a:pt x="117" y="35"/>
                  </a:cubicBezTo>
                  <a:cubicBezTo>
                    <a:pt x="115" y="38"/>
                    <a:pt x="108" y="44"/>
                    <a:pt x="104" y="44"/>
                  </a:cubicBezTo>
                  <a:cubicBezTo>
                    <a:pt x="112" y="46"/>
                    <a:pt x="112" y="48"/>
                    <a:pt x="115" y="51"/>
                  </a:cubicBezTo>
                  <a:cubicBezTo>
                    <a:pt x="118" y="54"/>
                    <a:pt x="119" y="58"/>
                    <a:pt x="119" y="64"/>
                  </a:cubicBezTo>
                  <a:cubicBezTo>
                    <a:pt x="119" y="84"/>
                    <a:pt x="119" y="84"/>
                    <a:pt x="119" y="84"/>
                  </a:cubicBezTo>
                  <a:cubicBezTo>
                    <a:pt x="85" y="84"/>
                    <a:pt x="85" y="84"/>
                    <a:pt x="85" y="84"/>
                  </a:cubicBezTo>
                  <a:cubicBezTo>
                    <a:pt x="85" y="84"/>
                    <a:pt x="85" y="66"/>
                    <a:pt x="85" y="66"/>
                  </a:cubicBezTo>
                  <a:cubicBezTo>
                    <a:pt x="85" y="63"/>
                    <a:pt x="84" y="61"/>
                    <a:pt x="83" y="59"/>
                  </a:cubicBezTo>
                  <a:cubicBezTo>
                    <a:pt x="81" y="58"/>
                    <a:pt x="79" y="57"/>
                    <a:pt x="77" y="56"/>
                  </a:cubicBezTo>
                  <a:cubicBezTo>
                    <a:pt x="74" y="55"/>
                    <a:pt x="64" y="55"/>
                    <a:pt x="58" y="55"/>
                  </a:cubicBezTo>
                  <a:cubicBezTo>
                    <a:pt x="25" y="55"/>
                    <a:pt x="25" y="55"/>
                    <a:pt x="25" y="55"/>
                  </a:cubicBezTo>
                  <a:cubicBezTo>
                    <a:pt x="25" y="84"/>
                    <a:pt x="25" y="84"/>
                    <a:pt x="25" y="84"/>
                  </a:cubicBezTo>
                  <a:lnTo>
                    <a:pt x="0" y="84"/>
                  </a:lnTo>
                  <a:close/>
                  <a:moveTo>
                    <a:pt x="25" y="36"/>
                  </a:moveTo>
                  <a:cubicBezTo>
                    <a:pt x="68" y="36"/>
                    <a:pt x="68" y="36"/>
                    <a:pt x="68" y="36"/>
                  </a:cubicBezTo>
                  <a:cubicBezTo>
                    <a:pt x="75" y="36"/>
                    <a:pt x="79" y="36"/>
                    <a:pt x="82" y="34"/>
                  </a:cubicBezTo>
                  <a:cubicBezTo>
                    <a:pt x="85" y="33"/>
                    <a:pt x="86" y="31"/>
                    <a:pt x="86" y="28"/>
                  </a:cubicBezTo>
                  <a:cubicBezTo>
                    <a:pt x="86" y="26"/>
                    <a:pt x="85" y="24"/>
                    <a:pt x="82" y="22"/>
                  </a:cubicBezTo>
                  <a:cubicBezTo>
                    <a:pt x="80" y="21"/>
                    <a:pt x="75" y="20"/>
                    <a:pt x="69" y="20"/>
                  </a:cubicBezTo>
                  <a:cubicBezTo>
                    <a:pt x="25" y="20"/>
                    <a:pt x="25" y="20"/>
                    <a:pt x="25" y="20"/>
                  </a:cubicBezTo>
                  <a:lnTo>
                    <a:pt x="25" y="36"/>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7" name="Freeform 52"/>
            <p:cNvSpPr/>
            <p:nvPr/>
          </p:nvSpPr>
          <p:spPr bwMode="auto">
            <a:xfrm>
              <a:off x="868" y="2360"/>
              <a:ext cx="79" cy="50"/>
            </a:xfrm>
            <a:custGeom>
              <a:avLst/>
              <a:gdLst>
                <a:gd name="T0" fmla="*/ 0 w 79"/>
                <a:gd name="T1" fmla="*/ 50 h 50"/>
                <a:gd name="T2" fmla="*/ 0 w 79"/>
                <a:gd name="T3" fmla="*/ 0 h 50"/>
                <a:gd name="T4" fmla="*/ 21 w 79"/>
                <a:gd name="T5" fmla="*/ 0 h 50"/>
                <a:gd name="T6" fmla="*/ 63 w 79"/>
                <a:gd name="T7" fmla="*/ 33 h 50"/>
                <a:gd name="T8" fmla="*/ 63 w 79"/>
                <a:gd name="T9" fmla="*/ 0 h 50"/>
                <a:gd name="T10" fmla="*/ 79 w 79"/>
                <a:gd name="T11" fmla="*/ 0 h 50"/>
                <a:gd name="T12" fmla="*/ 79 w 79"/>
                <a:gd name="T13" fmla="*/ 50 h 50"/>
                <a:gd name="T14" fmla="*/ 59 w 79"/>
                <a:gd name="T15" fmla="*/ 50 h 50"/>
                <a:gd name="T16" fmla="*/ 18 w 79"/>
                <a:gd name="T17" fmla="*/ 19 h 50"/>
                <a:gd name="T18" fmla="*/ 18 w 79"/>
                <a:gd name="T19" fmla="*/ 50 h 50"/>
                <a:gd name="T20" fmla="*/ 0 w 79"/>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0">
                  <a:moveTo>
                    <a:pt x="0" y="50"/>
                  </a:moveTo>
                  <a:lnTo>
                    <a:pt x="0" y="0"/>
                  </a:lnTo>
                  <a:lnTo>
                    <a:pt x="21" y="0"/>
                  </a:lnTo>
                  <a:lnTo>
                    <a:pt x="63" y="33"/>
                  </a:lnTo>
                  <a:lnTo>
                    <a:pt x="63" y="0"/>
                  </a:lnTo>
                  <a:lnTo>
                    <a:pt x="79" y="0"/>
                  </a:lnTo>
                  <a:lnTo>
                    <a:pt x="79" y="50"/>
                  </a:lnTo>
                  <a:lnTo>
                    <a:pt x="59" y="50"/>
                  </a:lnTo>
                  <a:lnTo>
                    <a:pt x="18" y="19"/>
                  </a:lnTo>
                  <a:lnTo>
                    <a:pt x="18" y="50"/>
                  </a:lnTo>
                  <a:lnTo>
                    <a:pt x="0" y="50"/>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8" name="Freeform 53"/>
            <p:cNvSpPr/>
            <p:nvPr/>
          </p:nvSpPr>
          <p:spPr bwMode="auto">
            <a:xfrm>
              <a:off x="670" y="2359"/>
              <a:ext cx="66" cy="53"/>
            </a:xfrm>
            <a:custGeom>
              <a:avLst/>
              <a:gdLst>
                <a:gd name="T0" fmla="*/ 0 w 66"/>
                <a:gd name="T1" fmla="*/ 53 h 53"/>
                <a:gd name="T2" fmla="*/ 0 w 66"/>
                <a:gd name="T3" fmla="*/ 0 h 53"/>
                <a:gd name="T4" fmla="*/ 66 w 66"/>
                <a:gd name="T5" fmla="*/ 0 h 53"/>
                <a:gd name="T6" fmla="*/ 66 w 66"/>
                <a:gd name="T7" fmla="*/ 12 h 53"/>
                <a:gd name="T8" fmla="*/ 16 w 66"/>
                <a:gd name="T9" fmla="*/ 12 h 53"/>
                <a:gd name="T10" fmla="*/ 16 w 66"/>
                <a:gd name="T11" fmla="*/ 20 h 53"/>
                <a:gd name="T12" fmla="*/ 66 w 66"/>
                <a:gd name="T13" fmla="*/ 20 h 53"/>
                <a:gd name="T14" fmla="*/ 66 w 66"/>
                <a:gd name="T15" fmla="*/ 32 h 53"/>
                <a:gd name="T16" fmla="*/ 16 w 66"/>
                <a:gd name="T17" fmla="*/ 32 h 53"/>
                <a:gd name="T18" fmla="*/ 16 w 66"/>
                <a:gd name="T19" fmla="*/ 40 h 53"/>
                <a:gd name="T20" fmla="*/ 66 w 66"/>
                <a:gd name="T21" fmla="*/ 40 h 53"/>
                <a:gd name="T22" fmla="*/ 66 w 66"/>
                <a:gd name="T23" fmla="*/ 53 h 53"/>
                <a:gd name="T24" fmla="*/ 0 w 6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3">
                  <a:moveTo>
                    <a:pt x="0" y="53"/>
                  </a:moveTo>
                  <a:lnTo>
                    <a:pt x="0" y="0"/>
                  </a:lnTo>
                  <a:lnTo>
                    <a:pt x="66" y="0"/>
                  </a:lnTo>
                  <a:lnTo>
                    <a:pt x="66" y="12"/>
                  </a:lnTo>
                  <a:lnTo>
                    <a:pt x="16" y="12"/>
                  </a:lnTo>
                  <a:lnTo>
                    <a:pt x="16" y="20"/>
                  </a:lnTo>
                  <a:lnTo>
                    <a:pt x="66" y="20"/>
                  </a:lnTo>
                  <a:lnTo>
                    <a:pt x="66" y="32"/>
                  </a:lnTo>
                  <a:lnTo>
                    <a:pt x="16" y="32"/>
                  </a:lnTo>
                  <a:lnTo>
                    <a:pt x="16" y="40"/>
                  </a:lnTo>
                  <a:lnTo>
                    <a:pt x="66" y="40"/>
                  </a:lnTo>
                  <a:lnTo>
                    <a:pt x="66" y="53"/>
                  </a:lnTo>
                  <a:lnTo>
                    <a:pt x="0" y="53"/>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199" name="Freeform 54"/>
            <p:cNvSpPr/>
            <p:nvPr/>
          </p:nvSpPr>
          <p:spPr bwMode="auto">
            <a:xfrm>
              <a:off x="977" y="2359"/>
              <a:ext cx="67" cy="53"/>
            </a:xfrm>
            <a:custGeom>
              <a:avLst/>
              <a:gdLst>
                <a:gd name="T0" fmla="*/ 0 w 67"/>
                <a:gd name="T1" fmla="*/ 53 h 53"/>
                <a:gd name="T2" fmla="*/ 0 w 67"/>
                <a:gd name="T3" fmla="*/ 0 h 53"/>
                <a:gd name="T4" fmla="*/ 67 w 67"/>
                <a:gd name="T5" fmla="*/ 0 h 53"/>
                <a:gd name="T6" fmla="*/ 67 w 67"/>
                <a:gd name="T7" fmla="*/ 12 h 53"/>
                <a:gd name="T8" fmla="*/ 17 w 67"/>
                <a:gd name="T9" fmla="*/ 12 h 53"/>
                <a:gd name="T10" fmla="*/ 17 w 67"/>
                <a:gd name="T11" fmla="*/ 20 h 53"/>
                <a:gd name="T12" fmla="*/ 67 w 67"/>
                <a:gd name="T13" fmla="*/ 20 h 53"/>
                <a:gd name="T14" fmla="*/ 67 w 67"/>
                <a:gd name="T15" fmla="*/ 32 h 53"/>
                <a:gd name="T16" fmla="*/ 17 w 67"/>
                <a:gd name="T17" fmla="*/ 32 h 53"/>
                <a:gd name="T18" fmla="*/ 17 w 67"/>
                <a:gd name="T19" fmla="*/ 40 h 53"/>
                <a:gd name="T20" fmla="*/ 67 w 67"/>
                <a:gd name="T21" fmla="*/ 40 h 53"/>
                <a:gd name="T22" fmla="*/ 67 w 67"/>
                <a:gd name="T23" fmla="*/ 53 h 53"/>
                <a:gd name="T24" fmla="*/ 0 w 67"/>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3">
                  <a:moveTo>
                    <a:pt x="0" y="53"/>
                  </a:moveTo>
                  <a:lnTo>
                    <a:pt x="0" y="0"/>
                  </a:lnTo>
                  <a:lnTo>
                    <a:pt x="67" y="0"/>
                  </a:lnTo>
                  <a:lnTo>
                    <a:pt x="67" y="12"/>
                  </a:lnTo>
                  <a:lnTo>
                    <a:pt x="17" y="12"/>
                  </a:lnTo>
                  <a:lnTo>
                    <a:pt x="17" y="20"/>
                  </a:lnTo>
                  <a:lnTo>
                    <a:pt x="67" y="20"/>
                  </a:lnTo>
                  <a:lnTo>
                    <a:pt x="67" y="32"/>
                  </a:lnTo>
                  <a:lnTo>
                    <a:pt x="17" y="32"/>
                  </a:lnTo>
                  <a:lnTo>
                    <a:pt x="17" y="40"/>
                  </a:lnTo>
                  <a:lnTo>
                    <a:pt x="67" y="40"/>
                  </a:lnTo>
                  <a:lnTo>
                    <a:pt x="67" y="53"/>
                  </a:lnTo>
                  <a:lnTo>
                    <a:pt x="0" y="53"/>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0" name="Freeform 55"/>
            <p:cNvSpPr/>
            <p:nvPr/>
          </p:nvSpPr>
          <p:spPr bwMode="auto">
            <a:xfrm>
              <a:off x="559" y="2357"/>
              <a:ext cx="83" cy="56"/>
            </a:xfrm>
            <a:custGeom>
              <a:avLst/>
              <a:gdLst>
                <a:gd name="T0" fmla="*/ 131 w 132"/>
                <a:gd name="T1" fmla="*/ 35 h 90"/>
                <a:gd name="T2" fmla="*/ 67 w 132"/>
                <a:gd name="T3" fmla="*/ 0 h 90"/>
                <a:gd name="T4" fmla="*/ 0 w 132"/>
                <a:gd name="T5" fmla="*/ 45 h 90"/>
                <a:gd name="T6" fmla="*/ 67 w 132"/>
                <a:gd name="T7" fmla="*/ 90 h 90"/>
                <a:gd name="T8" fmla="*/ 132 w 132"/>
                <a:gd name="T9" fmla="*/ 54 h 90"/>
                <a:gd name="T10" fmla="*/ 92 w 132"/>
                <a:gd name="T11" fmla="*/ 54 h 90"/>
                <a:gd name="T12" fmla="*/ 64 w 132"/>
                <a:gd name="T13" fmla="*/ 69 h 90"/>
                <a:gd name="T14" fmla="*/ 34 w 132"/>
                <a:gd name="T15" fmla="*/ 45 h 90"/>
                <a:gd name="T16" fmla="*/ 64 w 132"/>
                <a:gd name="T17" fmla="*/ 21 h 90"/>
                <a:gd name="T18" fmla="*/ 91 w 132"/>
                <a:gd name="T19" fmla="*/ 35 h 90"/>
                <a:gd name="T20" fmla="*/ 131 w 132"/>
                <a:gd name="T21"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90">
                  <a:moveTo>
                    <a:pt x="131" y="35"/>
                  </a:moveTo>
                  <a:cubicBezTo>
                    <a:pt x="124" y="15"/>
                    <a:pt x="98" y="0"/>
                    <a:pt x="67" y="0"/>
                  </a:cubicBezTo>
                  <a:cubicBezTo>
                    <a:pt x="30" y="0"/>
                    <a:pt x="0" y="20"/>
                    <a:pt x="0" y="45"/>
                  </a:cubicBezTo>
                  <a:cubicBezTo>
                    <a:pt x="0" y="70"/>
                    <a:pt x="30" y="90"/>
                    <a:pt x="67" y="90"/>
                  </a:cubicBezTo>
                  <a:cubicBezTo>
                    <a:pt x="99" y="90"/>
                    <a:pt x="126" y="75"/>
                    <a:pt x="132" y="54"/>
                  </a:cubicBezTo>
                  <a:cubicBezTo>
                    <a:pt x="92" y="54"/>
                    <a:pt x="92" y="54"/>
                    <a:pt x="92" y="54"/>
                  </a:cubicBezTo>
                  <a:cubicBezTo>
                    <a:pt x="87" y="63"/>
                    <a:pt x="76" y="69"/>
                    <a:pt x="64" y="69"/>
                  </a:cubicBezTo>
                  <a:cubicBezTo>
                    <a:pt x="47" y="69"/>
                    <a:pt x="34" y="58"/>
                    <a:pt x="34" y="45"/>
                  </a:cubicBezTo>
                  <a:cubicBezTo>
                    <a:pt x="34" y="32"/>
                    <a:pt x="47" y="21"/>
                    <a:pt x="64" y="21"/>
                  </a:cubicBezTo>
                  <a:cubicBezTo>
                    <a:pt x="76" y="21"/>
                    <a:pt x="86" y="27"/>
                    <a:pt x="91" y="35"/>
                  </a:cubicBezTo>
                  <a:lnTo>
                    <a:pt x="131" y="35"/>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1" name="Freeform 56"/>
            <p:cNvSpPr/>
            <p:nvPr/>
          </p:nvSpPr>
          <p:spPr bwMode="auto">
            <a:xfrm>
              <a:off x="1073" y="2359"/>
              <a:ext cx="75" cy="53"/>
            </a:xfrm>
            <a:custGeom>
              <a:avLst/>
              <a:gdLst>
                <a:gd name="T0" fmla="*/ 0 w 75"/>
                <a:gd name="T1" fmla="*/ 0 h 53"/>
                <a:gd name="T2" fmla="*/ 75 w 75"/>
                <a:gd name="T3" fmla="*/ 0 h 53"/>
                <a:gd name="T4" fmla="*/ 75 w 75"/>
                <a:gd name="T5" fmla="*/ 14 h 53"/>
                <a:gd name="T6" fmla="*/ 47 w 75"/>
                <a:gd name="T7" fmla="*/ 14 h 53"/>
                <a:gd name="T8" fmla="*/ 47 w 75"/>
                <a:gd name="T9" fmla="*/ 53 h 53"/>
                <a:gd name="T10" fmla="*/ 31 w 75"/>
                <a:gd name="T11" fmla="*/ 53 h 53"/>
                <a:gd name="T12" fmla="*/ 31 w 75"/>
                <a:gd name="T13" fmla="*/ 14 h 53"/>
                <a:gd name="T14" fmla="*/ 0 w 75"/>
                <a:gd name="T15" fmla="*/ 14 h 53"/>
                <a:gd name="T16" fmla="*/ 0 w 75"/>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3">
                  <a:moveTo>
                    <a:pt x="0" y="0"/>
                  </a:moveTo>
                  <a:lnTo>
                    <a:pt x="75" y="0"/>
                  </a:lnTo>
                  <a:lnTo>
                    <a:pt x="75" y="14"/>
                  </a:lnTo>
                  <a:lnTo>
                    <a:pt x="47" y="14"/>
                  </a:lnTo>
                  <a:lnTo>
                    <a:pt x="47" y="53"/>
                  </a:lnTo>
                  <a:lnTo>
                    <a:pt x="31" y="53"/>
                  </a:lnTo>
                  <a:lnTo>
                    <a:pt x="31" y="14"/>
                  </a:lnTo>
                  <a:lnTo>
                    <a:pt x="0" y="14"/>
                  </a:lnTo>
                  <a:lnTo>
                    <a:pt x="0" y="0"/>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2" name="Freeform 57"/>
            <p:cNvSpPr>
              <a:spLocks noEditPoints="1"/>
            </p:cNvSpPr>
            <p:nvPr/>
          </p:nvSpPr>
          <p:spPr bwMode="auto">
            <a:xfrm>
              <a:off x="559" y="2201"/>
              <a:ext cx="137" cy="144"/>
            </a:xfrm>
            <a:custGeom>
              <a:avLst/>
              <a:gdLst>
                <a:gd name="T0" fmla="*/ 4 w 219"/>
                <a:gd name="T1" fmla="*/ 123 h 230"/>
                <a:gd name="T2" fmla="*/ 68 w 219"/>
                <a:gd name="T3" fmla="*/ 103 h 230"/>
                <a:gd name="T4" fmla="*/ 38 w 219"/>
                <a:gd name="T5" fmla="*/ 94 h 230"/>
                <a:gd name="T6" fmla="*/ 68 w 219"/>
                <a:gd name="T7" fmla="*/ 79 h 230"/>
                <a:gd name="T8" fmla="*/ 38 w 219"/>
                <a:gd name="T9" fmla="*/ 71 h 230"/>
                <a:gd name="T10" fmla="*/ 68 w 219"/>
                <a:gd name="T11" fmla="*/ 55 h 230"/>
                <a:gd name="T12" fmla="*/ 33 w 219"/>
                <a:gd name="T13" fmla="*/ 47 h 230"/>
                <a:gd name="T14" fmla="*/ 6 w 219"/>
                <a:gd name="T15" fmla="*/ 68 h 230"/>
                <a:gd name="T16" fmla="*/ 98 w 219"/>
                <a:gd name="T17" fmla="*/ 25 h 230"/>
                <a:gd name="T18" fmla="*/ 108 w 219"/>
                <a:gd name="T19" fmla="*/ 0 h 230"/>
                <a:gd name="T20" fmla="*/ 124 w 219"/>
                <a:gd name="T21" fmla="*/ 25 h 230"/>
                <a:gd name="T22" fmla="*/ 213 w 219"/>
                <a:gd name="T23" fmla="*/ 69 h 230"/>
                <a:gd name="T24" fmla="*/ 186 w 219"/>
                <a:gd name="T25" fmla="*/ 47 h 230"/>
                <a:gd name="T26" fmla="*/ 152 w 219"/>
                <a:gd name="T27" fmla="*/ 55 h 230"/>
                <a:gd name="T28" fmla="*/ 181 w 219"/>
                <a:gd name="T29" fmla="*/ 71 h 230"/>
                <a:gd name="T30" fmla="*/ 152 w 219"/>
                <a:gd name="T31" fmla="*/ 79 h 230"/>
                <a:gd name="T32" fmla="*/ 181 w 219"/>
                <a:gd name="T33" fmla="*/ 94 h 230"/>
                <a:gd name="T34" fmla="*/ 152 w 219"/>
                <a:gd name="T35" fmla="*/ 103 h 230"/>
                <a:gd name="T36" fmla="*/ 215 w 219"/>
                <a:gd name="T37" fmla="*/ 123 h 230"/>
                <a:gd name="T38" fmla="*/ 193 w 219"/>
                <a:gd name="T39" fmla="*/ 134 h 230"/>
                <a:gd name="T40" fmla="*/ 209 w 219"/>
                <a:gd name="T41" fmla="*/ 169 h 230"/>
                <a:gd name="T42" fmla="*/ 176 w 219"/>
                <a:gd name="T43" fmla="*/ 154 h 230"/>
                <a:gd name="T44" fmla="*/ 159 w 219"/>
                <a:gd name="T45" fmla="*/ 191 h 230"/>
                <a:gd name="T46" fmla="*/ 200 w 219"/>
                <a:gd name="T47" fmla="*/ 230 h 230"/>
                <a:gd name="T48" fmla="*/ 111 w 219"/>
                <a:gd name="T49" fmla="*/ 204 h 230"/>
                <a:gd name="T50" fmla="*/ 149 w 219"/>
                <a:gd name="T51" fmla="*/ 189 h 230"/>
                <a:gd name="T52" fmla="*/ 71 w 219"/>
                <a:gd name="T53" fmla="*/ 152 h 230"/>
                <a:gd name="T54" fmla="*/ 44 w 219"/>
                <a:gd name="T55" fmla="*/ 191 h 230"/>
                <a:gd name="T56" fmla="*/ 12 w 219"/>
                <a:gd name="T57" fmla="*/ 169 h 230"/>
                <a:gd name="T58" fmla="*/ 28 w 219"/>
                <a:gd name="T59" fmla="*/ 135 h 230"/>
                <a:gd name="T60" fmla="*/ 79 w 219"/>
                <a:gd name="T61" fmla="*/ 133 h 230"/>
                <a:gd name="T62" fmla="*/ 136 w 219"/>
                <a:gd name="T63" fmla="*/ 123 h 230"/>
                <a:gd name="T64" fmla="*/ 79 w 219"/>
                <a:gd name="T65" fmla="*/ 133 h 230"/>
                <a:gd name="T66" fmla="*/ 126 w 219"/>
                <a:gd name="T67" fmla="*/ 103 h 230"/>
                <a:gd name="T68" fmla="*/ 94 w 219"/>
                <a:gd name="T69" fmla="*/ 94 h 230"/>
                <a:gd name="T70" fmla="*/ 94 w 219"/>
                <a:gd name="T71" fmla="*/ 79 h 230"/>
                <a:gd name="T72" fmla="*/ 126 w 219"/>
                <a:gd name="T73" fmla="*/ 71 h 230"/>
                <a:gd name="T74" fmla="*/ 94 w 219"/>
                <a:gd name="T75" fmla="*/ 79 h 230"/>
                <a:gd name="T76" fmla="*/ 126 w 219"/>
                <a:gd name="T77" fmla="*/ 47 h 230"/>
                <a:gd name="T78" fmla="*/ 94 w 219"/>
                <a:gd name="T79" fmla="*/ 55 h 230"/>
                <a:gd name="T80" fmla="*/ 16 w 219"/>
                <a:gd name="T81" fmla="*/ 202 h 230"/>
                <a:gd name="T82" fmla="*/ 77 w 219"/>
                <a:gd name="T83" fmla="*/ 192 h 230"/>
                <a:gd name="T84" fmla="*/ 96 w 219"/>
                <a:gd name="T85" fmla="*/ 156 h 230"/>
                <a:gd name="T86" fmla="*/ 115 w 219"/>
                <a:gd name="T87" fmla="*/ 189 h 230"/>
                <a:gd name="T88" fmla="*/ 26 w 219"/>
                <a:gd name="T89" fmla="*/ 2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230">
                  <a:moveTo>
                    <a:pt x="49" y="123"/>
                  </a:moveTo>
                  <a:cubicBezTo>
                    <a:pt x="4" y="123"/>
                    <a:pt x="4" y="123"/>
                    <a:pt x="4" y="123"/>
                  </a:cubicBezTo>
                  <a:cubicBezTo>
                    <a:pt x="4" y="103"/>
                    <a:pt x="4" y="103"/>
                    <a:pt x="4" y="103"/>
                  </a:cubicBezTo>
                  <a:cubicBezTo>
                    <a:pt x="68" y="103"/>
                    <a:pt x="68" y="103"/>
                    <a:pt x="68" y="103"/>
                  </a:cubicBezTo>
                  <a:cubicBezTo>
                    <a:pt x="68" y="94"/>
                    <a:pt x="68" y="94"/>
                    <a:pt x="68" y="94"/>
                  </a:cubicBezTo>
                  <a:cubicBezTo>
                    <a:pt x="38" y="94"/>
                    <a:pt x="38" y="94"/>
                    <a:pt x="38" y="94"/>
                  </a:cubicBezTo>
                  <a:cubicBezTo>
                    <a:pt x="38" y="79"/>
                    <a:pt x="38" y="79"/>
                    <a:pt x="38" y="79"/>
                  </a:cubicBezTo>
                  <a:cubicBezTo>
                    <a:pt x="68" y="79"/>
                    <a:pt x="68" y="79"/>
                    <a:pt x="68" y="79"/>
                  </a:cubicBezTo>
                  <a:cubicBezTo>
                    <a:pt x="68" y="71"/>
                    <a:pt x="68" y="71"/>
                    <a:pt x="68" y="71"/>
                  </a:cubicBezTo>
                  <a:cubicBezTo>
                    <a:pt x="38" y="71"/>
                    <a:pt x="38" y="71"/>
                    <a:pt x="38" y="71"/>
                  </a:cubicBezTo>
                  <a:cubicBezTo>
                    <a:pt x="38" y="55"/>
                    <a:pt x="38" y="55"/>
                    <a:pt x="38" y="55"/>
                  </a:cubicBezTo>
                  <a:cubicBezTo>
                    <a:pt x="68" y="55"/>
                    <a:pt x="68" y="55"/>
                    <a:pt x="68" y="55"/>
                  </a:cubicBezTo>
                  <a:cubicBezTo>
                    <a:pt x="68" y="47"/>
                    <a:pt x="68" y="47"/>
                    <a:pt x="68" y="47"/>
                  </a:cubicBezTo>
                  <a:cubicBezTo>
                    <a:pt x="33" y="47"/>
                    <a:pt x="33" y="47"/>
                    <a:pt x="33" y="47"/>
                  </a:cubicBezTo>
                  <a:cubicBezTo>
                    <a:pt x="33" y="68"/>
                    <a:pt x="33" y="68"/>
                    <a:pt x="33" y="68"/>
                  </a:cubicBezTo>
                  <a:cubicBezTo>
                    <a:pt x="6" y="68"/>
                    <a:pt x="6" y="68"/>
                    <a:pt x="6" y="68"/>
                  </a:cubicBezTo>
                  <a:cubicBezTo>
                    <a:pt x="6" y="25"/>
                    <a:pt x="6" y="25"/>
                    <a:pt x="6" y="25"/>
                  </a:cubicBezTo>
                  <a:cubicBezTo>
                    <a:pt x="98" y="25"/>
                    <a:pt x="98" y="25"/>
                    <a:pt x="98" y="25"/>
                  </a:cubicBezTo>
                  <a:cubicBezTo>
                    <a:pt x="93" y="21"/>
                    <a:pt x="90" y="18"/>
                    <a:pt x="85" y="13"/>
                  </a:cubicBezTo>
                  <a:cubicBezTo>
                    <a:pt x="95" y="9"/>
                    <a:pt x="101" y="4"/>
                    <a:pt x="108" y="0"/>
                  </a:cubicBezTo>
                  <a:cubicBezTo>
                    <a:pt x="132" y="20"/>
                    <a:pt x="132" y="20"/>
                    <a:pt x="132" y="20"/>
                  </a:cubicBezTo>
                  <a:cubicBezTo>
                    <a:pt x="129" y="22"/>
                    <a:pt x="126" y="23"/>
                    <a:pt x="124" y="25"/>
                  </a:cubicBezTo>
                  <a:cubicBezTo>
                    <a:pt x="213" y="25"/>
                    <a:pt x="213" y="25"/>
                    <a:pt x="213" y="25"/>
                  </a:cubicBezTo>
                  <a:cubicBezTo>
                    <a:pt x="213" y="69"/>
                    <a:pt x="213" y="69"/>
                    <a:pt x="213" y="69"/>
                  </a:cubicBezTo>
                  <a:cubicBezTo>
                    <a:pt x="186" y="69"/>
                    <a:pt x="186" y="69"/>
                    <a:pt x="186" y="69"/>
                  </a:cubicBezTo>
                  <a:cubicBezTo>
                    <a:pt x="186" y="47"/>
                    <a:pt x="186" y="47"/>
                    <a:pt x="186" y="47"/>
                  </a:cubicBezTo>
                  <a:cubicBezTo>
                    <a:pt x="152" y="47"/>
                    <a:pt x="152" y="47"/>
                    <a:pt x="152" y="47"/>
                  </a:cubicBezTo>
                  <a:cubicBezTo>
                    <a:pt x="152" y="55"/>
                    <a:pt x="152" y="55"/>
                    <a:pt x="152" y="55"/>
                  </a:cubicBezTo>
                  <a:cubicBezTo>
                    <a:pt x="181" y="55"/>
                    <a:pt x="181" y="55"/>
                    <a:pt x="181" y="55"/>
                  </a:cubicBezTo>
                  <a:cubicBezTo>
                    <a:pt x="181" y="71"/>
                    <a:pt x="181" y="71"/>
                    <a:pt x="181" y="71"/>
                  </a:cubicBezTo>
                  <a:cubicBezTo>
                    <a:pt x="152" y="71"/>
                    <a:pt x="152" y="71"/>
                    <a:pt x="152" y="71"/>
                  </a:cubicBezTo>
                  <a:cubicBezTo>
                    <a:pt x="152" y="79"/>
                    <a:pt x="152" y="79"/>
                    <a:pt x="152" y="79"/>
                  </a:cubicBezTo>
                  <a:cubicBezTo>
                    <a:pt x="181" y="79"/>
                    <a:pt x="181" y="79"/>
                    <a:pt x="181" y="79"/>
                  </a:cubicBezTo>
                  <a:cubicBezTo>
                    <a:pt x="181" y="94"/>
                    <a:pt x="181" y="94"/>
                    <a:pt x="181" y="94"/>
                  </a:cubicBezTo>
                  <a:cubicBezTo>
                    <a:pt x="152" y="94"/>
                    <a:pt x="152" y="94"/>
                    <a:pt x="152" y="94"/>
                  </a:cubicBezTo>
                  <a:cubicBezTo>
                    <a:pt x="152" y="103"/>
                    <a:pt x="152" y="103"/>
                    <a:pt x="152" y="103"/>
                  </a:cubicBezTo>
                  <a:cubicBezTo>
                    <a:pt x="215" y="103"/>
                    <a:pt x="215" y="103"/>
                    <a:pt x="215" y="103"/>
                  </a:cubicBezTo>
                  <a:cubicBezTo>
                    <a:pt x="215" y="123"/>
                    <a:pt x="215" y="123"/>
                    <a:pt x="215" y="123"/>
                  </a:cubicBezTo>
                  <a:cubicBezTo>
                    <a:pt x="174" y="123"/>
                    <a:pt x="174" y="123"/>
                    <a:pt x="174" y="123"/>
                  </a:cubicBezTo>
                  <a:cubicBezTo>
                    <a:pt x="180" y="128"/>
                    <a:pt x="186" y="132"/>
                    <a:pt x="193" y="134"/>
                  </a:cubicBezTo>
                  <a:cubicBezTo>
                    <a:pt x="199" y="137"/>
                    <a:pt x="206" y="141"/>
                    <a:pt x="219" y="145"/>
                  </a:cubicBezTo>
                  <a:cubicBezTo>
                    <a:pt x="214" y="155"/>
                    <a:pt x="209" y="169"/>
                    <a:pt x="209" y="169"/>
                  </a:cubicBezTo>
                  <a:cubicBezTo>
                    <a:pt x="193" y="163"/>
                    <a:pt x="184" y="159"/>
                    <a:pt x="182" y="157"/>
                  </a:cubicBezTo>
                  <a:cubicBezTo>
                    <a:pt x="176" y="154"/>
                    <a:pt x="176" y="154"/>
                    <a:pt x="176" y="154"/>
                  </a:cubicBezTo>
                  <a:cubicBezTo>
                    <a:pt x="176" y="191"/>
                    <a:pt x="176" y="191"/>
                    <a:pt x="176" y="191"/>
                  </a:cubicBezTo>
                  <a:cubicBezTo>
                    <a:pt x="159" y="191"/>
                    <a:pt x="159" y="191"/>
                    <a:pt x="159" y="191"/>
                  </a:cubicBezTo>
                  <a:cubicBezTo>
                    <a:pt x="174" y="195"/>
                    <a:pt x="190" y="200"/>
                    <a:pt x="208" y="205"/>
                  </a:cubicBezTo>
                  <a:cubicBezTo>
                    <a:pt x="205" y="213"/>
                    <a:pt x="200" y="230"/>
                    <a:pt x="200" y="230"/>
                  </a:cubicBezTo>
                  <a:cubicBezTo>
                    <a:pt x="189" y="227"/>
                    <a:pt x="181" y="224"/>
                    <a:pt x="175" y="222"/>
                  </a:cubicBezTo>
                  <a:cubicBezTo>
                    <a:pt x="169" y="221"/>
                    <a:pt x="148" y="214"/>
                    <a:pt x="111" y="204"/>
                  </a:cubicBezTo>
                  <a:cubicBezTo>
                    <a:pt x="116" y="197"/>
                    <a:pt x="125" y="182"/>
                    <a:pt x="125" y="182"/>
                  </a:cubicBezTo>
                  <a:cubicBezTo>
                    <a:pt x="149" y="189"/>
                    <a:pt x="149" y="189"/>
                    <a:pt x="149" y="189"/>
                  </a:cubicBezTo>
                  <a:cubicBezTo>
                    <a:pt x="149" y="152"/>
                    <a:pt x="149" y="152"/>
                    <a:pt x="149" y="152"/>
                  </a:cubicBezTo>
                  <a:cubicBezTo>
                    <a:pt x="71" y="152"/>
                    <a:pt x="71" y="152"/>
                    <a:pt x="71" y="152"/>
                  </a:cubicBezTo>
                  <a:cubicBezTo>
                    <a:pt x="71" y="191"/>
                    <a:pt x="71" y="191"/>
                    <a:pt x="71" y="191"/>
                  </a:cubicBezTo>
                  <a:cubicBezTo>
                    <a:pt x="44" y="191"/>
                    <a:pt x="44" y="191"/>
                    <a:pt x="44" y="191"/>
                  </a:cubicBezTo>
                  <a:cubicBezTo>
                    <a:pt x="44" y="155"/>
                    <a:pt x="44" y="155"/>
                    <a:pt x="44" y="155"/>
                  </a:cubicBezTo>
                  <a:cubicBezTo>
                    <a:pt x="33" y="160"/>
                    <a:pt x="22" y="165"/>
                    <a:pt x="12" y="169"/>
                  </a:cubicBezTo>
                  <a:cubicBezTo>
                    <a:pt x="9" y="161"/>
                    <a:pt x="0" y="145"/>
                    <a:pt x="0" y="145"/>
                  </a:cubicBezTo>
                  <a:cubicBezTo>
                    <a:pt x="12" y="142"/>
                    <a:pt x="20" y="138"/>
                    <a:pt x="28" y="135"/>
                  </a:cubicBezTo>
                  <a:cubicBezTo>
                    <a:pt x="36" y="132"/>
                    <a:pt x="40" y="129"/>
                    <a:pt x="49" y="123"/>
                  </a:cubicBezTo>
                  <a:close/>
                  <a:moveTo>
                    <a:pt x="79" y="133"/>
                  </a:moveTo>
                  <a:cubicBezTo>
                    <a:pt x="146" y="133"/>
                    <a:pt x="146" y="133"/>
                    <a:pt x="146" y="133"/>
                  </a:cubicBezTo>
                  <a:cubicBezTo>
                    <a:pt x="142" y="130"/>
                    <a:pt x="139" y="126"/>
                    <a:pt x="136" y="123"/>
                  </a:cubicBezTo>
                  <a:cubicBezTo>
                    <a:pt x="90" y="123"/>
                    <a:pt x="90" y="123"/>
                    <a:pt x="90" y="123"/>
                  </a:cubicBezTo>
                  <a:lnTo>
                    <a:pt x="79" y="133"/>
                  </a:lnTo>
                  <a:close/>
                  <a:moveTo>
                    <a:pt x="94" y="103"/>
                  </a:moveTo>
                  <a:cubicBezTo>
                    <a:pt x="126" y="103"/>
                    <a:pt x="126" y="103"/>
                    <a:pt x="126" y="103"/>
                  </a:cubicBezTo>
                  <a:cubicBezTo>
                    <a:pt x="126" y="94"/>
                    <a:pt x="126" y="94"/>
                    <a:pt x="126" y="94"/>
                  </a:cubicBezTo>
                  <a:cubicBezTo>
                    <a:pt x="94" y="94"/>
                    <a:pt x="94" y="94"/>
                    <a:pt x="94" y="94"/>
                  </a:cubicBezTo>
                  <a:lnTo>
                    <a:pt x="94" y="103"/>
                  </a:lnTo>
                  <a:close/>
                  <a:moveTo>
                    <a:pt x="94" y="79"/>
                  </a:moveTo>
                  <a:cubicBezTo>
                    <a:pt x="126" y="79"/>
                    <a:pt x="126" y="79"/>
                    <a:pt x="126" y="79"/>
                  </a:cubicBezTo>
                  <a:cubicBezTo>
                    <a:pt x="126" y="71"/>
                    <a:pt x="126" y="71"/>
                    <a:pt x="126" y="71"/>
                  </a:cubicBezTo>
                  <a:cubicBezTo>
                    <a:pt x="94" y="71"/>
                    <a:pt x="94" y="71"/>
                    <a:pt x="94" y="71"/>
                  </a:cubicBezTo>
                  <a:lnTo>
                    <a:pt x="94" y="79"/>
                  </a:lnTo>
                  <a:close/>
                  <a:moveTo>
                    <a:pt x="126" y="55"/>
                  </a:moveTo>
                  <a:cubicBezTo>
                    <a:pt x="126" y="47"/>
                    <a:pt x="126" y="47"/>
                    <a:pt x="126" y="47"/>
                  </a:cubicBezTo>
                  <a:cubicBezTo>
                    <a:pt x="94" y="47"/>
                    <a:pt x="94" y="47"/>
                    <a:pt x="94" y="47"/>
                  </a:cubicBezTo>
                  <a:cubicBezTo>
                    <a:pt x="94" y="55"/>
                    <a:pt x="94" y="55"/>
                    <a:pt x="94" y="55"/>
                  </a:cubicBezTo>
                  <a:lnTo>
                    <a:pt x="126" y="55"/>
                  </a:lnTo>
                  <a:close/>
                  <a:moveTo>
                    <a:pt x="16" y="202"/>
                  </a:moveTo>
                  <a:cubicBezTo>
                    <a:pt x="27" y="202"/>
                    <a:pt x="37" y="201"/>
                    <a:pt x="47" y="199"/>
                  </a:cubicBezTo>
                  <a:cubicBezTo>
                    <a:pt x="63" y="197"/>
                    <a:pt x="68" y="196"/>
                    <a:pt x="77" y="192"/>
                  </a:cubicBezTo>
                  <a:cubicBezTo>
                    <a:pt x="87" y="187"/>
                    <a:pt x="93" y="178"/>
                    <a:pt x="95" y="162"/>
                  </a:cubicBezTo>
                  <a:cubicBezTo>
                    <a:pt x="96" y="156"/>
                    <a:pt x="96" y="156"/>
                    <a:pt x="96" y="156"/>
                  </a:cubicBezTo>
                  <a:cubicBezTo>
                    <a:pt x="105" y="157"/>
                    <a:pt x="111" y="157"/>
                    <a:pt x="124" y="159"/>
                  </a:cubicBezTo>
                  <a:cubicBezTo>
                    <a:pt x="121" y="174"/>
                    <a:pt x="117" y="183"/>
                    <a:pt x="115" y="189"/>
                  </a:cubicBezTo>
                  <a:cubicBezTo>
                    <a:pt x="109" y="200"/>
                    <a:pt x="106" y="203"/>
                    <a:pt x="95" y="211"/>
                  </a:cubicBezTo>
                  <a:cubicBezTo>
                    <a:pt x="83" y="219"/>
                    <a:pt x="60" y="225"/>
                    <a:pt x="26" y="227"/>
                  </a:cubicBezTo>
                  <a:cubicBezTo>
                    <a:pt x="16" y="202"/>
                    <a:pt x="16" y="202"/>
                    <a:pt x="16" y="202"/>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3" name="Freeform 58"/>
            <p:cNvSpPr>
              <a:spLocks noEditPoints="1"/>
            </p:cNvSpPr>
            <p:nvPr/>
          </p:nvSpPr>
          <p:spPr bwMode="auto">
            <a:xfrm>
              <a:off x="710" y="2204"/>
              <a:ext cx="135" cy="140"/>
            </a:xfrm>
            <a:custGeom>
              <a:avLst/>
              <a:gdLst>
                <a:gd name="T0" fmla="*/ 0 w 216"/>
                <a:gd name="T1" fmla="*/ 181 h 222"/>
                <a:gd name="T2" fmla="*/ 14 w 216"/>
                <a:gd name="T3" fmla="*/ 168 h 222"/>
                <a:gd name="T4" fmla="*/ 32 w 216"/>
                <a:gd name="T5" fmla="*/ 145 h 222"/>
                <a:gd name="T6" fmla="*/ 56 w 216"/>
                <a:gd name="T7" fmla="*/ 95 h 222"/>
                <a:gd name="T8" fmla="*/ 83 w 216"/>
                <a:gd name="T9" fmla="*/ 108 h 222"/>
                <a:gd name="T10" fmla="*/ 60 w 216"/>
                <a:gd name="T11" fmla="*/ 157 h 222"/>
                <a:gd name="T12" fmla="*/ 39 w 216"/>
                <a:gd name="T13" fmla="*/ 185 h 222"/>
                <a:gd name="T14" fmla="*/ 24 w 216"/>
                <a:gd name="T15" fmla="*/ 202 h 222"/>
                <a:gd name="T16" fmla="*/ 0 w 216"/>
                <a:gd name="T17" fmla="*/ 181 h 222"/>
                <a:gd name="T18" fmla="*/ 71 w 216"/>
                <a:gd name="T19" fmla="*/ 35 h 222"/>
                <a:gd name="T20" fmla="*/ 210 w 216"/>
                <a:gd name="T21" fmla="*/ 35 h 222"/>
                <a:gd name="T22" fmla="*/ 202 w 216"/>
                <a:gd name="T23" fmla="*/ 93 h 222"/>
                <a:gd name="T24" fmla="*/ 172 w 216"/>
                <a:gd name="T25" fmla="*/ 93 h 222"/>
                <a:gd name="T26" fmla="*/ 176 w 216"/>
                <a:gd name="T27" fmla="*/ 63 h 222"/>
                <a:gd name="T28" fmla="*/ 125 w 216"/>
                <a:gd name="T29" fmla="*/ 63 h 222"/>
                <a:gd name="T30" fmla="*/ 125 w 216"/>
                <a:gd name="T31" fmla="*/ 201 h 222"/>
                <a:gd name="T32" fmla="*/ 124 w 216"/>
                <a:gd name="T33" fmla="*/ 208 h 222"/>
                <a:gd name="T34" fmla="*/ 118 w 216"/>
                <a:gd name="T35" fmla="*/ 214 h 222"/>
                <a:gd name="T36" fmla="*/ 105 w 216"/>
                <a:gd name="T37" fmla="*/ 219 h 222"/>
                <a:gd name="T38" fmla="*/ 82 w 216"/>
                <a:gd name="T39" fmla="*/ 222 h 222"/>
                <a:gd name="T40" fmla="*/ 72 w 216"/>
                <a:gd name="T41" fmla="*/ 195 h 222"/>
                <a:gd name="T42" fmla="*/ 92 w 216"/>
                <a:gd name="T43" fmla="*/ 193 h 222"/>
                <a:gd name="T44" fmla="*/ 95 w 216"/>
                <a:gd name="T45" fmla="*/ 189 h 222"/>
                <a:gd name="T46" fmla="*/ 95 w 216"/>
                <a:gd name="T47" fmla="*/ 182 h 222"/>
                <a:gd name="T48" fmla="*/ 95 w 216"/>
                <a:gd name="T49" fmla="*/ 63 h 222"/>
                <a:gd name="T50" fmla="*/ 59 w 216"/>
                <a:gd name="T51" fmla="*/ 63 h 222"/>
                <a:gd name="T52" fmla="*/ 43 w 216"/>
                <a:gd name="T53" fmla="*/ 90 h 222"/>
                <a:gd name="T54" fmla="*/ 28 w 216"/>
                <a:gd name="T55" fmla="*/ 110 h 222"/>
                <a:gd name="T56" fmla="*/ 2 w 216"/>
                <a:gd name="T57" fmla="*/ 93 h 222"/>
                <a:gd name="T58" fmla="*/ 34 w 216"/>
                <a:gd name="T59" fmla="*/ 39 h 222"/>
                <a:gd name="T60" fmla="*/ 48 w 216"/>
                <a:gd name="T61" fmla="*/ 7 h 222"/>
                <a:gd name="T62" fmla="*/ 50 w 216"/>
                <a:gd name="T63" fmla="*/ 0 h 222"/>
                <a:gd name="T64" fmla="*/ 81 w 216"/>
                <a:gd name="T65" fmla="*/ 9 h 222"/>
                <a:gd name="T66" fmla="*/ 71 w 216"/>
                <a:gd name="T67" fmla="*/ 35 h 222"/>
                <a:gd name="T68" fmla="*/ 135 w 216"/>
                <a:gd name="T69" fmla="*/ 112 h 222"/>
                <a:gd name="T70" fmla="*/ 161 w 216"/>
                <a:gd name="T71" fmla="*/ 99 h 222"/>
                <a:gd name="T72" fmla="*/ 179 w 216"/>
                <a:gd name="T73" fmla="*/ 126 h 222"/>
                <a:gd name="T74" fmla="*/ 216 w 216"/>
                <a:gd name="T75" fmla="*/ 182 h 222"/>
                <a:gd name="T76" fmla="*/ 192 w 216"/>
                <a:gd name="T77" fmla="*/ 199 h 222"/>
                <a:gd name="T78" fmla="*/ 166 w 216"/>
                <a:gd name="T79" fmla="*/ 158 h 222"/>
                <a:gd name="T80" fmla="*/ 147 w 216"/>
                <a:gd name="T81" fmla="*/ 128 h 222"/>
                <a:gd name="T82" fmla="*/ 135 w 216"/>
                <a:gd name="T83"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22">
                  <a:moveTo>
                    <a:pt x="0" y="181"/>
                  </a:moveTo>
                  <a:cubicBezTo>
                    <a:pt x="5" y="177"/>
                    <a:pt x="10" y="173"/>
                    <a:pt x="14" y="168"/>
                  </a:cubicBezTo>
                  <a:cubicBezTo>
                    <a:pt x="18" y="164"/>
                    <a:pt x="24" y="156"/>
                    <a:pt x="32" y="145"/>
                  </a:cubicBezTo>
                  <a:cubicBezTo>
                    <a:pt x="45" y="127"/>
                    <a:pt x="56" y="95"/>
                    <a:pt x="56" y="95"/>
                  </a:cubicBezTo>
                  <a:cubicBezTo>
                    <a:pt x="60" y="97"/>
                    <a:pt x="83" y="108"/>
                    <a:pt x="83" y="108"/>
                  </a:cubicBezTo>
                  <a:cubicBezTo>
                    <a:pt x="76" y="128"/>
                    <a:pt x="68" y="143"/>
                    <a:pt x="60" y="157"/>
                  </a:cubicBezTo>
                  <a:cubicBezTo>
                    <a:pt x="52" y="170"/>
                    <a:pt x="45" y="179"/>
                    <a:pt x="39" y="185"/>
                  </a:cubicBezTo>
                  <a:cubicBezTo>
                    <a:pt x="24" y="202"/>
                    <a:pt x="24" y="202"/>
                    <a:pt x="24" y="202"/>
                  </a:cubicBezTo>
                  <a:cubicBezTo>
                    <a:pt x="21" y="199"/>
                    <a:pt x="10" y="189"/>
                    <a:pt x="0" y="181"/>
                  </a:cubicBezTo>
                  <a:close/>
                  <a:moveTo>
                    <a:pt x="71" y="35"/>
                  </a:moveTo>
                  <a:cubicBezTo>
                    <a:pt x="210" y="35"/>
                    <a:pt x="210" y="35"/>
                    <a:pt x="210" y="35"/>
                  </a:cubicBezTo>
                  <a:cubicBezTo>
                    <a:pt x="202" y="93"/>
                    <a:pt x="202" y="93"/>
                    <a:pt x="202" y="93"/>
                  </a:cubicBezTo>
                  <a:cubicBezTo>
                    <a:pt x="172" y="93"/>
                    <a:pt x="202" y="93"/>
                    <a:pt x="172" y="93"/>
                  </a:cubicBezTo>
                  <a:cubicBezTo>
                    <a:pt x="173" y="84"/>
                    <a:pt x="176" y="63"/>
                    <a:pt x="176" y="63"/>
                  </a:cubicBezTo>
                  <a:cubicBezTo>
                    <a:pt x="125" y="63"/>
                    <a:pt x="125" y="63"/>
                    <a:pt x="125" y="63"/>
                  </a:cubicBezTo>
                  <a:cubicBezTo>
                    <a:pt x="125" y="201"/>
                    <a:pt x="125" y="201"/>
                    <a:pt x="125" y="201"/>
                  </a:cubicBezTo>
                  <a:cubicBezTo>
                    <a:pt x="125" y="204"/>
                    <a:pt x="124" y="206"/>
                    <a:pt x="124" y="208"/>
                  </a:cubicBezTo>
                  <a:cubicBezTo>
                    <a:pt x="123" y="210"/>
                    <a:pt x="121" y="212"/>
                    <a:pt x="118" y="214"/>
                  </a:cubicBezTo>
                  <a:cubicBezTo>
                    <a:pt x="115" y="216"/>
                    <a:pt x="111" y="218"/>
                    <a:pt x="105" y="219"/>
                  </a:cubicBezTo>
                  <a:cubicBezTo>
                    <a:pt x="98" y="220"/>
                    <a:pt x="91" y="221"/>
                    <a:pt x="82" y="222"/>
                  </a:cubicBezTo>
                  <a:cubicBezTo>
                    <a:pt x="79" y="212"/>
                    <a:pt x="72" y="195"/>
                    <a:pt x="72" y="195"/>
                  </a:cubicBezTo>
                  <a:cubicBezTo>
                    <a:pt x="80" y="194"/>
                    <a:pt x="87" y="195"/>
                    <a:pt x="92" y="193"/>
                  </a:cubicBezTo>
                  <a:cubicBezTo>
                    <a:pt x="93" y="192"/>
                    <a:pt x="94" y="190"/>
                    <a:pt x="95" y="189"/>
                  </a:cubicBezTo>
                  <a:cubicBezTo>
                    <a:pt x="95" y="188"/>
                    <a:pt x="95" y="186"/>
                    <a:pt x="95" y="182"/>
                  </a:cubicBezTo>
                  <a:cubicBezTo>
                    <a:pt x="95" y="63"/>
                    <a:pt x="95" y="63"/>
                    <a:pt x="95" y="63"/>
                  </a:cubicBezTo>
                  <a:cubicBezTo>
                    <a:pt x="59" y="63"/>
                    <a:pt x="59" y="63"/>
                    <a:pt x="59" y="63"/>
                  </a:cubicBezTo>
                  <a:cubicBezTo>
                    <a:pt x="52" y="75"/>
                    <a:pt x="47" y="84"/>
                    <a:pt x="43" y="90"/>
                  </a:cubicBezTo>
                  <a:cubicBezTo>
                    <a:pt x="39" y="96"/>
                    <a:pt x="34" y="103"/>
                    <a:pt x="28" y="110"/>
                  </a:cubicBezTo>
                  <a:cubicBezTo>
                    <a:pt x="25" y="108"/>
                    <a:pt x="13" y="101"/>
                    <a:pt x="2" y="93"/>
                  </a:cubicBezTo>
                  <a:cubicBezTo>
                    <a:pt x="16" y="75"/>
                    <a:pt x="26" y="56"/>
                    <a:pt x="34" y="39"/>
                  </a:cubicBezTo>
                  <a:cubicBezTo>
                    <a:pt x="42" y="22"/>
                    <a:pt x="46" y="11"/>
                    <a:pt x="48" y="7"/>
                  </a:cubicBezTo>
                  <a:cubicBezTo>
                    <a:pt x="50" y="0"/>
                    <a:pt x="50" y="0"/>
                    <a:pt x="50" y="0"/>
                  </a:cubicBezTo>
                  <a:cubicBezTo>
                    <a:pt x="54" y="1"/>
                    <a:pt x="69" y="6"/>
                    <a:pt x="81" y="9"/>
                  </a:cubicBezTo>
                  <a:lnTo>
                    <a:pt x="71" y="35"/>
                  </a:lnTo>
                  <a:close/>
                  <a:moveTo>
                    <a:pt x="135" y="112"/>
                  </a:moveTo>
                  <a:cubicBezTo>
                    <a:pt x="145" y="108"/>
                    <a:pt x="153" y="103"/>
                    <a:pt x="161" y="99"/>
                  </a:cubicBezTo>
                  <a:cubicBezTo>
                    <a:pt x="169" y="110"/>
                    <a:pt x="175" y="119"/>
                    <a:pt x="179" y="126"/>
                  </a:cubicBezTo>
                  <a:cubicBezTo>
                    <a:pt x="184" y="133"/>
                    <a:pt x="196" y="151"/>
                    <a:pt x="216" y="182"/>
                  </a:cubicBezTo>
                  <a:cubicBezTo>
                    <a:pt x="212" y="184"/>
                    <a:pt x="192" y="199"/>
                    <a:pt x="192" y="199"/>
                  </a:cubicBezTo>
                  <a:cubicBezTo>
                    <a:pt x="185" y="186"/>
                    <a:pt x="175" y="172"/>
                    <a:pt x="166" y="158"/>
                  </a:cubicBezTo>
                  <a:cubicBezTo>
                    <a:pt x="158" y="144"/>
                    <a:pt x="151" y="134"/>
                    <a:pt x="147" y="128"/>
                  </a:cubicBezTo>
                  <a:lnTo>
                    <a:pt x="135" y="112"/>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4" name="Freeform 59"/>
            <p:cNvSpPr>
              <a:spLocks noEditPoints="1"/>
            </p:cNvSpPr>
            <p:nvPr/>
          </p:nvSpPr>
          <p:spPr bwMode="auto">
            <a:xfrm>
              <a:off x="868" y="2213"/>
              <a:ext cx="119" cy="129"/>
            </a:xfrm>
            <a:custGeom>
              <a:avLst/>
              <a:gdLst>
                <a:gd name="T0" fmla="*/ 0 w 190"/>
                <a:gd name="T1" fmla="*/ 198 h 204"/>
                <a:gd name="T2" fmla="*/ 0 w 190"/>
                <a:gd name="T3" fmla="*/ 0 h 204"/>
                <a:gd name="T4" fmla="*/ 190 w 190"/>
                <a:gd name="T5" fmla="*/ 0 h 204"/>
                <a:gd name="T6" fmla="*/ 190 w 190"/>
                <a:gd name="T7" fmla="*/ 178 h 204"/>
                <a:gd name="T8" fmla="*/ 188 w 190"/>
                <a:gd name="T9" fmla="*/ 190 h 204"/>
                <a:gd name="T10" fmla="*/ 176 w 190"/>
                <a:gd name="T11" fmla="*/ 199 h 204"/>
                <a:gd name="T12" fmla="*/ 144 w 190"/>
                <a:gd name="T13" fmla="*/ 204 h 204"/>
                <a:gd name="T14" fmla="*/ 135 w 190"/>
                <a:gd name="T15" fmla="*/ 176 h 204"/>
                <a:gd name="T16" fmla="*/ 150 w 190"/>
                <a:gd name="T17" fmla="*/ 174 h 204"/>
                <a:gd name="T18" fmla="*/ 160 w 190"/>
                <a:gd name="T19" fmla="*/ 171 h 204"/>
                <a:gd name="T20" fmla="*/ 161 w 190"/>
                <a:gd name="T21" fmla="*/ 165 h 204"/>
                <a:gd name="T22" fmla="*/ 161 w 190"/>
                <a:gd name="T23" fmla="*/ 28 h 204"/>
                <a:gd name="T24" fmla="*/ 30 w 190"/>
                <a:gd name="T25" fmla="*/ 28 h 204"/>
                <a:gd name="T26" fmla="*/ 30 w 190"/>
                <a:gd name="T27" fmla="*/ 60 h 204"/>
                <a:gd name="T28" fmla="*/ 49 w 190"/>
                <a:gd name="T29" fmla="*/ 47 h 204"/>
                <a:gd name="T30" fmla="*/ 61 w 190"/>
                <a:gd name="T31" fmla="*/ 65 h 204"/>
                <a:gd name="T32" fmla="*/ 63 w 190"/>
                <a:gd name="T33" fmla="*/ 54 h 204"/>
                <a:gd name="T34" fmla="*/ 65 w 190"/>
                <a:gd name="T35" fmla="*/ 42 h 204"/>
                <a:gd name="T36" fmla="*/ 66 w 190"/>
                <a:gd name="T37" fmla="*/ 33 h 204"/>
                <a:gd name="T38" fmla="*/ 92 w 190"/>
                <a:gd name="T39" fmla="*/ 38 h 204"/>
                <a:gd name="T40" fmla="*/ 90 w 190"/>
                <a:gd name="T41" fmla="*/ 53 h 204"/>
                <a:gd name="T42" fmla="*/ 88 w 190"/>
                <a:gd name="T43" fmla="*/ 66 h 204"/>
                <a:gd name="T44" fmla="*/ 108 w 190"/>
                <a:gd name="T45" fmla="*/ 52 h 204"/>
                <a:gd name="T46" fmla="*/ 119 w 190"/>
                <a:gd name="T47" fmla="*/ 67 h 204"/>
                <a:gd name="T48" fmla="*/ 122 w 190"/>
                <a:gd name="T49" fmla="*/ 37 h 204"/>
                <a:gd name="T50" fmla="*/ 150 w 190"/>
                <a:gd name="T51" fmla="*/ 41 h 204"/>
                <a:gd name="T52" fmla="*/ 147 w 190"/>
                <a:gd name="T53" fmla="*/ 62 h 204"/>
                <a:gd name="T54" fmla="*/ 143 w 190"/>
                <a:gd name="T55" fmla="*/ 83 h 204"/>
                <a:gd name="T56" fmla="*/ 140 w 190"/>
                <a:gd name="T57" fmla="*/ 98 h 204"/>
                <a:gd name="T58" fmla="*/ 157 w 190"/>
                <a:gd name="T59" fmla="*/ 127 h 204"/>
                <a:gd name="T60" fmla="*/ 161 w 190"/>
                <a:gd name="T61" fmla="*/ 135 h 204"/>
                <a:gd name="T62" fmla="*/ 140 w 190"/>
                <a:gd name="T63" fmla="*/ 154 h 204"/>
                <a:gd name="T64" fmla="*/ 135 w 190"/>
                <a:gd name="T65" fmla="*/ 143 h 204"/>
                <a:gd name="T66" fmla="*/ 128 w 190"/>
                <a:gd name="T67" fmla="*/ 130 h 204"/>
                <a:gd name="T68" fmla="*/ 112 w 190"/>
                <a:gd name="T69" fmla="*/ 157 h 204"/>
                <a:gd name="T70" fmla="*/ 102 w 190"/>
                <a:gd name="T71" fmla="*/ 170 h 204"/>
                <a:gd name="T72" fmla="*/ 80 w 190"/>
                <a:gd name="T73" fmla="*/ 154 h 204"/>
                <a:gd name="T74" fmla="*/ 97 w 190"/>
                <a:gd name="T75" fmla="*/ 132 h 204"/>
                <a:gd name="T76" fmla="*/ 107 w 190"/>
                <a:gd name="T77" fmla="*/ 112 h 204"/>
                <a:gd name="T78" fmla="*/ 111 w 190"/>
                <a:gd name="T79" fmla="*/ 102 h 204"/>
                <a:gd name="T80" fmla="*/ 101 w 190"/>
                <a:gd name="T81" fmla="*/ 87 h 204"/>
                <a:gd name="T82" fmla="*/ 87 w 190"/>
                <a:gd name="T83" fmla="*/ 67 h 204"/>
                <a:gd name="T84" fmla="*/ 83 w 190"/>
                <a:gd name="T85" fmla="*/ 86 h 204"/>
                <a:gd name="T86" fmla="*/ 80 w 190"/>
                <a:gd name="T87" fmla="*/ 94 h 204"/>
                <a:gd name="T88" fmla="*/ 98 w 190"/>
                <a:gd name="T89" fmla="*/ 126 h 204"/>
                <a:gd name="T90" fmla="*/ 75 w 190"/>
                <a:gd name="T91" fmla="*/ 141 h 204"/>
                <a:gd name="T92" fmla="*/ 69 w 190"/>
                <a:gd name="T93" fmla="*/ 127 h 204"/>
                <a:gd name="T94" fmla="*/ 63 w 190"/>
                <a:gd name="T95" fmla="*/ 137 h 204"/>
                <a:gd name="T96" fmla="*/ 48 w 190"/>
                <a:gd name="T97" fmla="*/ 159 h 204"/>
                <a:gd name="T98" fmla="*/ 30 w 190"/>
                <a:gd name="T99" fmla="*/ 139 h 204"/>
                <a:gd name="T100" fmla="*/ 30 w 190"/>
                <a:gd name="T101" fmla="*/ 198 h 204"/>
                <a:gd name="T102" fmla="*/ 0 w 190"/>
                <a:gd name="T103" fmla="*/ 198 h 204"/>
                <a:gd name="T104" fmla="*/ 30 w 190"/>
                <a:gd name="T105" fmla="*/ 136 h 204"/>
                <a:gd name="T106" fmla="*/ 43 w 190"/>
                <a:gd name="T107" fmla="*/ 119 h 204"/>
                <a:gd name="T108" fmla="*/ 52 w 190"/>
                <a:gd name="T109" fmla="*/ 97 h 204"/>
                <a:gd name="T110" fmla="*/ 36 w 190"/>
                <a:gd name="T111" fmla="*/ 72 h 204"/>
                <a:gd name="T112" fmla="*/ 30 w 190"/>
                <a:gd name="T113" fmla="*/ 64 h 204"/>
                <a:gd name="T114" fmla="*/ 30 w 190"/>
                <a:gd name="T11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204">
                  <a:moveTo>
                    <a:pt x="0" y="198"/>
                  </a:moveTo>
                  <a:cubicBezTo>
                    <a:pt x="0" y="0"/>
                    <a:pt x="0" y="0"/>
                    <a:pt x="0" y="0"/>
                  </a:cubicBezTo>
                  <a:cubicBezTo>
                    <a:pt x="190" y="0"/>
                    <a:pt x="190" y="0"/>
                    <a:pt x="190" y="0"/>
                  </a:cubicBezTo>
                  <a:cubicBezTo>
                    <a:pt x="190" y="178"/>
                    <a:pt x="190" y="178"/>
                    <a:pt x="190" y="178"/>
                  </a:cubicBezTo>
                  <a:cubicBezTo>
                    <a:pt x="190" y="183"/>
                    <a:pt x="189" y="188"/>
                    <a:pt x="188" y="190"/>
                  </a:cubicBezTo>
                  <a:cubicBezTo>
                    <a:pt x="186" y="194"/>
                    <a:pt x="183" y="197"/>
                    <a:pt x="176" y="199"/>
                  </a:cubicBezTo>
                  <a:cubicBezTo>
                    <a:pt x="169" y="202"/>
                    <a:pt x="159" y="203"/>
                    <a:pt x="144" y="204"/>
                  </a:cubicBezTo>
                  <a:cubicBezTo>
                    <a:pt x="144" y="202"/>
                    <a:pt x="135" y="176"/>
                    <a:pt x="135" y="176"/>
                  </a:cubicBezTo>
                  <a:cubicBezTo>
                    <a:pt x="147" y="175"/>
                    <a:pt x="140" y="176"/>
                    <a:pt x="150" y="174"/>
                  </a:cubicBezTo>
                  <a:cubicBezTo>
                    <a:pt x="155" y="174"/>
                    <a:pt x="159" y="173"/>
                    <a:pt x="160" y="171"/>
                  </a:cubicBezTo>
                  <a:cubicBezTo>
                    <a:pt x="161" y="169"/>
                    <a:pt x="161" y="167"/>
                    <a:pt x="161" y="165"/>
                  </a:cubicBezTo>
                  <a:cubicBezTo>
                    <a:pt x="161" y="28"/>
                    <a:pt x="161" y="28"/>
                    <a:pt x="161" y="28"/>
                  </a:cubicBezTo>
                  <a:cubicBezTo>
                    <a:pt x="30" y="28"/>
                    <a:pt x="30" y="28"/>
                    <a:pt x="30" y="28"/>
                  </a:cubicBezTo>
                  <a:cubicBezTo>
                    <a:pt x="30" y="60"/>
                    <a:pt x="30" y="60"/>
                    <a:pt x="30" y="60"/>
                  </a:cubicBezTo>
                  <a:cubicBezTo>
                    <a:pt x="49" y="47"/>
                    <a:pt x="42" y="53"/>
                    <a:pt x="49" y="47"/>
                  </a:cubicBezTo>
                  <a:cubicBezTo>
                    <a:pt x="53" y="53"/>
                    <a:pt x="57" y="59"/>
                    <a:pt x="61" y="65"/>
                  </a:cubicBezTo>
                  <a:cubicBezTo>
                    <a:pt x="62" y="61"/>
                    <a:pt x="63" y="57"/>
                    <a:pt x="63" y="54"/>
                  </a:cubicBezTo>
                  <a:cubicBezTo>
                    <a:pt x="64" y="50"/>
                    <a:pt x="64" y="47"/>
                    <a:pt x="65" y="42"/>
                  </a:cubicBezTo>
                  <a:cubicBezTo>
                    <a:pt x="66" y="33"/>
                    <a:pt x="66" y="33"/>
                    <a:pt x="66" y="33"/>
                  </a:cubicBezTo>
                  <a:cubicBezTo>
                    <a:pt x="75" y="35"/>
                    <a:pt x="77" y="35"/>
                    <a:pt x="92" y="38"/>
                  </a:cubicBezTo>
                  <a:cubicBezTo>
                    <a:pt x="92" y="41"/>
                    <a:pt x="90" y="53"/>
                    <a:pt x="90" y="53"/>
                  </a:cubicBezTo>
                  <a:cubicBezTo>
                    <a:pt x="88" y="66"/>
                    <a:pt x="88" y="66"/>
                    <a:pt x="88" y="66"/>
                  </a:cubicBezTo>
                  <a:cubicBezTo>
                    <a:pt x="108" y="52"/>
                    <a:pt x="108" y="52"/>
                    <a:pt x="108" y="52"/>
                  </a:cubicBezTo>
                  <a:cubicBezTo>
                    <a:pt x="111" y="57"/>
                    <a:pt x="115" y="62"/>
                    <a:pt x="119" y="67"/>
                  </a:cubicBezTo>
                  <a:cubicBezTo>
                    <a:pt x="121" y="56"/>
                    <a:pt x="122" y="37"/>
                    <a:pt x="122" y="37"/>
                  </a:cubicBezTo>
                  <a:cubicBezTo>
                    <a:pt x="150" y="41"/>
                    <a:pt x="123" y="37"/>
                    <a:pt x="150" y="41"/>
                  </a:cubicBezTo>
                  <a:cubicBezTo>
                    <a:pt x="150" y="44"/>
                    <a:pt x="147" y="62"/>
                    <a:pt x="147" y="62"/>
                  </a:cubicBezTo>
                  <a:cubicBezTo>
                    <a:pt x="145" y="71"/>
                    <a:pt x="144" y="78"/>
                    <a:pt x="143" y="83"/>
                  </a:cubicBezTo>
                  <a:cubicBezTo>
                    <a:pt x="140" y="98"/>
                    <a:pt x="140" y="98"/>
                    <a:pt x="140" y="98"/>
                  </a:cubicBezTo>
                  <a:cubicBezTo>
                    <a:pt x="151" y="117"/>
                    <a:pt x="156" y="127"/>
                    <a:pt x="157" y="127"/>
                  </a:cubicBezTo>
                  <a:cubicBezTo>
                    <a:pt x="161" y="135"/>
                    <a:pt x="161" y="135"/>
                    <a:pt x="161" y="135"/>
                  </a:cubicBezTo>
                  <a:cubicBezTo>
                    <a:pt x="140" y="154"/>
                    <a:pt x="161" y="135"/>
                    <a:pt x="140" y="154"/>
                  </a:cubicBezTo>
                  <a:cubicBezTo>
                    <a:pt x="136" y="146"/>
                    <a:pt x="135" y="144"/>
                    <a:pt x="135" y="143"/>
                  </a:cubicBezTo>
                  <a:cubicBezTo>
                    <a:pt x="128" y="130"/>
                    <a:pt x="128" y="130"/>
                    <a:pt x="128" y="130"/>
                  </a:cubicBezTo>
                  <a:cubicBezTo>
                    <a:pt x="120" y="144"/>
                    <a:pt x="120" y="146"/>
                    <a:pt x="112" y="157"/>
                  </a:cubicBezTo>
                  <a:cubicBezTo>
                    <a:pt x="110" y="161"/>
                    <a:pt x="106" y="165"/>
                    <a:pt x="102" y="170"/>
                  </a:cubicBezTo>
                  <a:cubicBezTo>
                    <a:pt x="80" y="154"/>
                    <a:pt x="102" y="170"/>
                    <a:pt x="80" y="154"/>
                  </a:cubicBezTo>
                  <a:cubicBezTo>
                    <a:pt x="88" y="147"/>
                    <a:pt x="93" y="139"/>
                    <a:pt x="97" y="132"/>
                  </a:cubicBezTo>
                  <a:cubicBezTo>
                    <a:pt x="101" y="125"/>
                    <a:pt x="105" y="118"/>
                    <a:pt x="107" y="112"/>
                  </a:cubicBezTo>
                  <a:cubicBezTo>
                    <a:pt x="111" y="102"/>
                    <a:pt x="111" y="102"/>
                    <a:pt x="111" y="102"/>
                  </a:cubicBezTo>
                  <a:cubicBezTo>
                    <a:pt x="102" y="87"/>
                    <a:pt x="103" y="89"/>
                    <a:pt x="101" y="87"/>
                  </a:cubicBezTo>
                  <a:cubicBezTo>
                    <a:pt x="100" y="84"/>
                    <a:pt x="95" y="76"/>
                    <a:pt x="87" y="67"/>
                  </a:cubicBezTo>
                  <a:cubicBezTo>
                    <a:pt x="85" y="77"/>
                    <a:pt x="84" y="83"/>
                    <a:pt x="83" y="86"/>
                  </a:cubicBezTo>
                  <a:cubicBezTo>
                    <a:pt x="80" y="94"/>
                    <a:pt x="80" y="94"/>
                    <a:pt x="80" y="94"/>
                  </a:cubicBezTo>
                  <a:cubicBezTo>
                    <a:pt x="86" y="104"/>
                    <a:pt x="92" y="114"/>
                    <a:pt x="98" y="126"/>
                  </a:cubicBezTo>
                  <a:cubicBezTo>
                    <a:pt x="76" y="141"/>
                    <a:pt x="75" y="141"/>
                    <a:pt x="75" y="141"/>
                  </a:cubicBezTo>
                  <a:cubicBezTo>
                    <a:pt x="73" y="136"/>
                    <a:pt x="69" y="127"/>
                    <a:pt x="69" y="127"/>
                  </a:cubicBezTo>
                  <a:cubicBezTo>
                    <a:pt x="67" y="129"/>
                    <a:pt x="65" y="133"/>
                    <a:pt x="63" y="137"/>
                  </a:cubicBezTo>
                  <a:cubicBezTo>
                    <a:pt x="61" y="140"/>
                    <a:pt x="56" y="148"/>
                    <a:pt x="48" y="159"/>
                  </a:cubicBezTo>
                  <a:cubicBezTo>
                    <a:pt x="30" y="139"/>
                    <a:pt x="48" y="159"/>
                    <a:pt x="30" y="139"/>
                  </a:cubicBezTo>
                  <a:cubicBezTo>
                    <a:pt x="30" y="198"/>
                    <a:pt x="30" y="198"/>
                    <a:pt x="30" y="198"/>
                  </a:cubicBezTo>
                  <a:lnTo>
                    <a:pt x="0" y="198"/>
                  </a:lnTo>
                  <a:close/>
                  <a:moveTo>
                    <a:pt x="30" y="136"/>
                  </a:moveTo>
                  <a:cubicBezTo>
                    <a:pt x="35" y="130"/>
                    <a:pt x="39" y="124"/>
                    <a:pt x="43" y="119"/>
                  </a:cubicBezTo>
                  <a:cubicBezTo>
                    <a:pt x="46" y="114"/>
                    <a:pt x="49" y="106"/>
                    <a:pt x="52" y="97"/>
                  </a:cubicBezTo>
                  <a:cubicBezTo>
                    <a:pt x="43" y="83"/>
                    <a:pt x="38" y="75"/>
                    <a:pt x="36" y="72"/>
                  </a:cubicBezTo>
                  <a:cubicBezTo>
                    <a:pt x="30" y="64"/>
                    <a:pt x="30" y="64"/>
                    <a:pt x="30" y="64"/>
                  </a:cubicBezTo>
                  <a:lnTo>
                    <a:pt x="30" y="136"/>
                  </a:ln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sp>
          <p:nvSpPr>
            <p:cNvPr id="205" name="Freeform 60"/>
            <p:cNvSpPr>
              <a:spLocks noEditPoints="1"/>
            </p:cNvSpPr>
            <p:nvPr/>
          </p:nvSpPr>
          <p:spPr bwMode="auto">
            <a:xfrm>
              <a:off x="1009" y="2201"/>
              <a:ext cx="139" cy="140"/>
            </a:xfrm>
            <a:custGeom>
              <a:avLst/>
              <a:gdLst>
                <a:gd name="T0" fmla="*/ 74 w 222"/>
                <a:gd name="T1" fmla="*/ 113 h 223"/>
                <a:gd name="T2" fmla="*/ 131 w 222"/>
                <a:gd name="T3" fmla="*/ 84 h 223"/>
                <a:gd name="T4" fmla="*/ 120 w 222"/>
                <a:gd name="T5" fmla="*/ 66 h 223"/>
                <a:gd name="T6" fmla="*/ 108 w 222"/>
                <a:gd name="T7" fmla="*/ 85 h 223"/>
                <a:gd name="T8" fmla="*/ 101 w 222"/>
                <a:gd name="T9" fmla="*/ 82 h 223"/>
                <a:gd name="T10" fmla="*/ 83 w 222"/>
                <a:gd name="T11" fmla="*/ 74 h 223"/>
                <a:gd name="T12" fmla="*/ 118 w 222"/>
                <a:gd name="T13" fmla="*/ 0 h 223"/>
                <a:gd name="T14" fmla="*/ 147 w 222"/>
                <a:gd name="T15" fmla="*/ 6 h 223"/>
                <a:gd name="T16" fmla="*/ 141 w 222"/>
                <a:gd name="T17" fmla="*/ 21 h 223"/>
                <a:gd name="T18" fmla="*/ 196 w 222"/>
                <a:gd name="T19" fmla="*/ 21 h 223"/>
                <a:gd name="T20" fmla="*/ 204 w 222"/>
                <a:gd name="T21" fmla="*/ 32 h 223"/>
                <a:gd name="T22" fmla="*/ 168 w 222"/>
                <a:gd name="T23" fmla="*/ 86 h 223"/>
                <a:gd name="T24" fmla="*/ 222 w 222"/>
                <a:gd name="T25" fmla="*/ 114 h 223"/>
                <a:gd name="T26" fmla="*/ 211 w 222"/>
                <a:gd name="T27" fmla="*/ 138 h 223"/>
                <a:gd name="T28" fmla="*/ 197 w 222"/>
                <a:gd name="T29" fmla="*/ 133 h 223"/>
                <a:gd name="T30" fmla="*/ 197 w 222"/>
                <a:gd name="T31" fmla="*/ 223 h 223"/>
                <a:gd name="T32" fmla="*/ 171 w 222"/>
                <a:gd name="T33" fmla="*/ 223 h 223"/>
                <a:gd name="T34" fmla="*/ 171 w 222"/>
                <a:gd name="T35" fmla="*/ 218 h 223"/>
                <a:gd name="T36" fmla="*/ 124 w 222"/>
                <a:gd name="T37" fmla="*/ 218 h 223"/>
                <a:gd name="T38" fmla="*/ 124 w 222"/>
                <a:gd name="T39" fmla="*/ 223 h 223"/>
                <a:gd name="T40" fmla="*/ 97 w 222"/>
                <a:gd name="T41" fmla="*/ 222 h 223"/>
                <a:gd name="T42" fmla="*/ 97 w 222"/>
                <a:gd name="T43" fmla="*/ 132 h 223"/>
                <a:gd name="T44" fmla="*/ 89 w 222"/>
                <a:gd name="T45" fmla="*/ 136 h 223"/>
                <a:gd name="T46" fmla="*/ 74 w 222"/>
                <a:gd name="T47" fmla="*/ 113 h 223"/>
                <a:gd name="T48" fmla="*/ 105 w 222"/>
                <a:gd name="T49" fmla="*/ 128 h 223"/>
                <a:gd name="T50" fmla="*/ 185 w 222"/>
                <a:gd name="T51" fmla="*/ 128 h 223"/>
                <a:gd name="T52" fmla="*/ 148 w 222"/>
                <a:gd name="T53" fmla="*/ 103 h 223"/>
                <a:gd name="T54" fmla="*/ 105 w 222"/>
                <a:gd name="T55" fmla="*/ 128 h 223"/>
                <a:gd name="T56" fmla="*/ 124 w 222"/>
                <a:gd name="T57" fmla="*/ 194 h 223"/>
                <a:gd name="T58" fmla="*/ 171 w 222"/>
                <a:gd name="T59" fmla="*/ 194 h 223"/>
                <a:gd name="T60" fmla="*/ 171 w 222"/>
                <a:gd name="T61" fmla="*/ 153 h 223"/>
                <a:gd name="T62" fmla="*/ 124 w 222"/>
                <a:gd name="T63" fmla="*/ 153 h 223"/>
                <a:gd name="T64" fmla="*/ 124 w 222"/>
                <a:gd name="T65" fmla="*/ 194 h 223"/>
                <a:gd name="T66" fmla="*/ 150 w 222"/>
                <a:gd name="T67" fmla="*/ 67 h 223"/>
                <a:gd name="T68" fmla="*/ 167 w 222"/>
                <a:gd name="T69" fmla="*/ 45 h 223"/>
                <a:gd name="T70" fmla="*/ 138 w 222"/>
                <a:gd name="T71" fmla="*/ 45 h 223"/>
                <a:gd name="T72" fmla="*/ 150 w 222"/>
                <a:gd name="T73" fmla="*/ 67 h 223"/>
                <a:gd name="T74" fmla="*/ 0 w 222"/>
                <a:gd name="T75" fmla="*/ 65 h 223"/>
                <a:gd name="T76" fmla="*/ 42 w 222"/>
                <a:gd name="T77" fmla="*/ 1 h 223"/>
                <a:gd name="T78" fmla="*/ 68 w 222"/>
                <a:gd name="T79" fmla="*/ 12 h 223"/>
                <a:gd name="T80" fmla="*/ 30 w 222"/>
                <a:gd name="T81" fmla="*/ 69 h 223"/>
                <a:gd name="T82" fmla="*/ 47 w 222"/>
                <a:gd name="T83" fmla="*/ 70 h 223"/>
                <a:gd name="T84" fmla="*/ 68 w 222"/>
                <a:gd name="T85" fmla="*/ 37 h 223"/>
                <a:gd name="T86" fmla="*/ 91 w 222"/>
                <a:gd name="T87" fmla="*/ 51 h 223"/>
                <a:gd name="T88" fmla="*/ 39 w 222"/>
                <a:gd name="T89" fmla="*/ 124 h 223"/>
                <a:gd name="T90" fmla="*/ 78 w 222"/>
                <a:gd name="T91" fmla="*/ 118 h 223"/>
                <a:gd name="T92" fmla="*/ 75 w 222"/>
                <a:gd name="T93" fmla="*/ 145 h 223"/>
                <a:gd name="T94" fmla="*/ 9 w 222"/>
                <a:gd name="T95" fmla="*/ 155 h 223"/>
                <a:gd name="T96" fmla="*/ 1 w 222"/>
                <a:gd name="T97" fmla="*/ 129 h 223"/>
                <a:gd name="T98" fmla="*/ 31 w 222"/>
                <a:gd name="T99" fmla="*/ 92 h 223"/>
                <a:gd name="T100" fmla="*/ 3 w 222"/>
                <a:gd name="T101" fmla="*/ 93 h 223"/>
                <a:gd name="T102" fmla="*/ 0 w 222"/>
                <a:gd name="T103" fmla="*/ 65 h 223"/>
                <a:gd name="T104" fmla="*/ 3 w 222"/>
                <a:gd name="T105" fmla="*/ 189 h 223"/>
                <a:gd name="T106" fmla="*/ 84 w 222"/>
                <a:gd name="T107" fmla="*/ 163 h 223"/>
                <a:gd name="T108" fmla="*/ 81 w 222"/>
                <a:gd name="T109" fmla="*/ 192 h 223"/>
                <a:gd name="T110" fmla="*/ 15 w 222"/>
                <a:gd name="T111" fmla="*/ 217 h 223"/>
                <a:gd name="T112" fmla="*/ 3 w 222"/>
                <a:gd name="T113" fmla="*/ 18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223">
                  <a:moveTo>
                    <a:pt x="74" y="113"/>
                  </a:moveTo>
                  <a:cubicBezTo>
                    <a:pt x="110" y="99"/>
                    <a:pt x="131" y="84"/>
                    <a:pt x="131" y="84"/>
                  </a:cubicBezTo>
                  <a:cubicBezTo>
                    <a:pt x="126" y="77"/>
                    <a:pt x="123" y="72"/>
                    <a:pt x="120" y="66"/>
                  </a:cubicBezTo>
                  <a:cubicBezTo>
                    <a:pt x="116" y="73"/>
                    <a:pt x="112" y="79"/>
                    <a:pt x="108" y="85"/>
                  </a:cubicBezTo>
                  <a:cubicBezTo>
                    <a:pt x="103" y="83"/>
                    <a:pt x="102" y="82"/>
                    <a:pt x="101" y="82"/>
                  </a:cubicBezTo>
                  <a:cubicBezTo>
                    <a:pt x="100" y="81"/>
                    <a:pt x="98" y="80"/>
                    <a:pt x="83" y="74"/>
                  </a:cubicBezTo>
                  <a:cubicBezTo>
                    <a:pt x="103" y="48"/>
                    <a:pt x="116" y="8"/>
                    <a:pt x="118" y="0"/>
                  </a:cubicBezTo>
                  <a:cubicBezTo>
                    <a:pt x="145" y="5"/>
                    <a:pt x="119" y="0"/>
                    <a:pt x="147" y="6"/>
                  </a:cubicBezTo>
                  <a:cubicBezTo>
                    <a:pt x="145" y="11"/>
                    <a:pt x="143" y="16"/>
                    <a:pt x="141" y="21"/>
                  </a:cubicBezTo>
                  <a:cubicBezTo>
                    <a:pt x="141" y="21"/>
                    <a:pt x="195" y="21"/>
                    <a:pt x="196" y="21"/>
                  </a:cubicBezTo>
                  <a:cubicBezTo>
                    <a:pt x="204" y="32"/>
                    <a:pt x="204" y="32"/>
                    <a:pt x="204" y="32"/>
                  </a:cubicBezTo>
                  <a:cubicBezTo>
                    <a:pt x="200" y="40"/>
                    <a:pt x="187" y="66"/>
                    <a:pt x="168" y="86"/>
                  </a:cubicBezTo>
                  <a:cubicBezTo>
                    <a:pt x="179" y="95"/>
                    <a:pt x="191" y="105"/>
                    <a:pt x="222" y="114"/>
                  </a:cubicBezTo>
                  <a:cubicBezTo>
                    <a:pt x="220" y="118"/>
                    <a:pt x="214" y="131"/>
                    <a:pt x="211" y="138"/>
                  </a:cubicBezTo>
                  <a:cubicBezTo>
                    <a:pt x="206" y="137"/>
                    <a:pt x="202" y="135"/>
                    <a:pt x="197" y="133"/>
                  </a:cubicBezTo>
                  <a:cubicBezTo>
                    <a:pt x="197" y="223"/>
                    <a:pt x="197" y="223"/>
                    <a:pt x="197" y="223"/>
                  </a:cubicBezTo>
                  <a:cubicBezTo>
                    <a:pt x="171" y="223"/>
                    <a:pt x="171" y="223"/>
                    <a:pt x="171" y="223"/>
                  </a:cubicBezTo>
                  <a:cubicBezTo>
                    <a:pt x="171" y="218"/>
                    <a:pt x="171" y="218"/>
                    <a:pt x="171" y="218"/>
                  </a:cubicBezTo>
                  <a:cubicBezTo>
                    <a:pt x="124" y="218"/>
                    <a:pt x="124" y="218"/>
                    <a:pt x="124" y="218"/>
                  </a:cubicBezTo>
                  <a:cubicBezTo>
                    <a:pt x="124" y="223"/>
                    <a:pt x="124" y="223"/>
                    <a:pt x="124" y="223"/>
                  </a:cubicBezTo>
                  <a:cubicBezTo>
                    <a:pt x="97" y="222"/>
                    <a:pt x="97" y="222"/>
                    <a:pt x="97" y="222"/>
                  </a:cubicBezTo>
                  <a:cubicBezTo>
                    <a:pt x="97" y="132"/>
                    <a:pt x="97" y="132"/>
                    <a:pt x="97" y="132"/>
                  </a:cubicBezTo>
                  <a:cubicBezTo>
                    <a:pt x="94" y="133"/>
                    <a:pt x="92" y="135"/>
                    <a:pt x="89" y="136"/>
                  </a:cubicBezTo>
                  <a:cubicBezTo>
                    <a:pt x="84" y="128"/>
                    <a:pt x="74" y="113"/>
                    <a:pt x="74" y="113"/>
                  </a:cubicBezTo>
                  <a:close/>
                  <a:moveTo>
                    <a:pt x="105" y="128"/>
                  </a:moveTo>
                  <a:cubicBezTo>
                    <a:pt x="185" y="128"/>
                    <a:pt x="185" y="128"/>
                    <a:pt x="185" y="128"/>
                  </a:cubicBezTo>
                  <a:cubicBezTo>
                    <a:pt x="166" y="119"/>
                    <a:pt x="148" y="103"/>
                    <a:pt x="148" y="103"/>
                  </a:cubicBezTo>
                  <a:cubicBezTo>
                    <a:pt x="134" y="112"/>
                    <a:pt x="120" y="121"/>
                    <a:pt x="105" y="128"/>
                  </a:cubicBezTo>
                  <a:close/>
                  <a:moveTo>
                    <a:pt x="124" y="194"/>
                  </a:moveTo>
                  <a:cubicBezTo>
                    <a:pt x="171" y="194"/>
                    <a:pt x="171" y="194"/>
                    <a:pt x="171" y="194"/>
                  </a:cubicBezTo>
                  <a:cubicBezTo>
                    <a:pt x="171" y="153"/>
                    <a:pt x="171" y="153"/>
                    <a:pt x="171" y="153"/>
                  </a:cubicBezTo>
                  <a:cubicBezTo>
                    <a:pt x="124" y="153"/>
                    <a:pt x="124" y="153"/>
                    <a:pt x="124" y="153"/>
                  </a:cubicBezTo>
                  <a:lnTo>
                    <a:pt x="124" y="194"/>
                  </a:lnTo>
                  <a:close/>
                  <a:moveTo>
                    <a:pt x="150" y="67"/>
                  </a:moveTo>
                  <a:cubicBezTo>
                    <a:pt x="153" y="64"/>
                    <a:pt x="162" y="54"/>
                    <a:pt x="167" y="45"/>
                  </a:cubicBezTo>
                  <a:cubicBezTo>
                    <a:pt x="138" y="45"/>
                    <a:pt x="138" y="45"/>
                    <a:pt x="138" y="45"/>
                  </a:cubicBezTo>
                  <a:cubicBezTo>
                    <a:pt x="144" y="59"/>
                    <a:pt x="146" y="61"/>
                    <a:pt x="150" y="67"/>
                  </a:cubicBezTo>
                  <a:close/>
                  <a:moveTo>
                    <a:pt x="0" y="65"/>
                  </a:moveTo>
                  <a:cubicBezTo>
                    <a:pt x="34" y="23"/>
                    <a:pt x="42" y="1"/>
                    <a:pt x="42" y="1"/>
                  </a:cubicBezTo>
                  <a:cubicBezTo>
                    <a:pt x="68" y="12"/>
                    <a:pt x="41" y="0"/>
                    <a:pt x="68" y="12"/>
                  </a:cubicBezTo>
                  <a:cubicBezTo>
                    <a:pt x="62" y="24"/>
                    <a:pt x="47" y="48"/>
                    <a:pt x="30" y="69"/>
                  </a:cubicBezTo>
                  <a:cubicBezTo>
                    <a:pt x="36" y="69"/>
                    <a:pt x="42" y="70"/>
                    <a:pt x="47" y="70"/>
                  </a:cubicBezTo>
                  <a:cubicBezTo>
                    <a:pt x="51" y="64"/>
                    <a:pt x="65" y="44"/>
                    <a:pt x="68" y="37"/>
                  </a:cubicBezTo>
                  <a:cubicBezTo>
                    <a:pt x="91" y="51"/>
                    <a:pt x="69" y="37"/>
                    <a:pt x="91" y="51"/>
                  </a:cubicBezTo>
                  <a:cubicBezTo>
                    <a:pt x="78" y="71"/>
                    <a:pt x="60" y="98"/>
                    <a:pt x="39" y="124"/>
                  </a:cubicBezTo>
                  <a:cubicBezTo>
                    <a:pt x="55" y="122"/>
                    <a:pt x="78" y="118"/>
                    <a:pt x="78" y="118"/>
                  </a:cubicBezTo>
                  <a:cubicBezTo>
                    <a:pt x="77" y="122"/>
                    <a:pt x="75" y="145"/>
                    <a:pt x="75" y="145"/>
                  </a:cubicBezTo>
                  <a:cubicBezTo>
                    <a:pt x="9" y="155"/>
                    <a:pt x="75" y="145"/>
                    <a:pt x="9" y="155"/>
                  </a:cubicBezTo>
                  <a:cubicBezTo>
                    <a:pt x="7" y="145"/>
                    <a:pt x="1" y="129"/>
                    <a:pt x="1" y="129"/>
                  </a:cubicBezTo>
                  <a:cubicBezTo>
                    <a:pt x="5" y="126"/>
                    <a:pt x="28" y="98"/>
                    <a:pt x="31" y="92"/>
                  </a:cubicBezTo>
                  <a:cubicBezTo>
                    <a:pt x="22" y="92"/>
                    <a:pt x="12" y="93"/>
                    <a:pt x="3" y="93"/>
                  </a:cubicBezTo>
                  <a:cubicBezTo>
                    <a:pt x="3" y="89"/>
                    <a:pt x="1" y="73"/>
                    <a:pt x="0" y="65"/>
                  </a:cubicBezTo>
                  <a:close/>
                  <a:moveTo>
                    <a:pt x="3" y="189"/>
                  </a:moveTo>
                  <a:cubicBezTo>
                    <a:pt x="15" y="186"/>
                    <a:pt x="72" y="168"/>
                    <a:pt x="84" y="163"/>
                  </a:cubicBezTo>
                  <a:cubicBezTo>
                    <a:pt x="82" y="191"/>
                    <a:pt x="81" y="192"/>
                    <a:pt x="81" y="192"/>
                  </a:cubicBezTo>
                  <a:cubicBezTo>
                    <a:pt x="74" y="194"/>
                    <a:pt x="19" y="215"/>
                    <a:pt x="15" y="217"/>
                  </a:cubicBezTo>
                  <a:cubicBezTo>
                    <a:pt x="14" y="214"/>
                    <a:pt x="8" y="198"/>
                    <a:pt x="3" y="189"/>
                  </a:cubicBezTo>
                  <a:close/>
                </a:path>
              </a:pathLst>
            </a:custGeom>
            <a:solidFill>
              <a:srgbClr val="0049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zh-CN" altLang="en-US" sz="1800">
                <a:solidFill>
                  <a:prstClr val="black"/>
                </a:solidFill>
              </a:endParaRPr>
            </a:p>
          </p:txBody>
        </p:sp>
      </p:grpSp>
      <p:sp>
        <p:nvSpPr>
          <p:cNvPr id="91" name="Title 1"/>
          <p:cNvSpPr>
            <a:spLocks noGrp="1"/>
          </p:cNvSpPr>
          <p:nvPr>
            <p:ph type="title"/>
          </p:nvPr>
        </p:nvSpPr>
        <p:spPr>
          <a:xfrm>
            <a:off x="412072" y="356248"/>
            <a:ext cx="5145349" cy="504885"/>
          </a:xfrm>
        </p:spPr>
        <p:txBody>
          <a:bodyPr>
            <a:normAutofit/>
          </a:bodyPr>
          <a:lstStyle>
            <a:lvl1pPr>
              <a:defRPr sz="3200">
                <a:solidFill>
                  <a:schemeClr val="accent3"/>
                </a:solidFill>
              </a:defRPr>
            </a:lvl1pPr>
          </a:lstStyle>
          <a:p>
            <a:r>
              <a:rPr lang="zh-CN" altLang="en-US" dirty="0"/>
              <a:t>单击此处编辑母版标题样式</a:t>
            </a:r>
            <a:endParaRPr lang="en-US" dirty="0"/>
          </a:p>
        </p:txBody>
      </p:sp>
      <p:sp>
        <p:nvSpPr>
          <p:cNvPr id="5" name="内容占位符 4"/>
          <p:cNvSpPr>
            <a:spLocks noGrp="1"/>
          </p:cNvSpPr>
          <p:nvPr>
            <p:ph sz="quarter" idx="10"/>
          </p:nvPr>
        </p:nvSpPr>
        <p:spPr>
          <a:xfrm>
            <a:off x="452668" y="1704744"/>
            <a:ext cx="11205932" cy="4619856"/>
          </a:xfrm>
        </p:spPr>
        <p:txBody>
          <a:bodyPr>
            <a:normAutofit/>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3765"/>
            <a:fld id="{698EC266-1B1E-45B3-97C3-EE9240E2561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3765"/>
            <a:fld id="{91E103FA-9F68-4435-B3FA-420B5DAF701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09721-7ACC-4DB4-8314-630955719FE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F7C18-1DE6-4A9F-96C8-637D3A450B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emf"/></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9.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xml"/><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40.jpeg"/><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1">
            <a:extLst>
              <a:ext uri="{BEBA8EAE-BF5A-486C-A8C5-ECC9F3942E4B}">
                <a14:imgProps xmlns:a14="http://schemas.microsoft.com/office/drawing/2010/main">
                  <a14:imgLayer r:embed="rId2">
                    <a14:imgEffect>
                      <a14:backgroundRemoval t="0" b="100000" l="0" r="100000">
                        <a14:foregroundMark x1="68312" y1="67273" x2="26407" y2="77403"/>
                        <a14:foregroundMark x1="15411" y1="67403" x2="15411" y2="67403"/>
                        <a14:foregroundMark x1="3377" y1="68182" x2="26320" y2="97013"/>
                        <a14:foregroundMark x1="52987" y1="95714" x2="32035" y2="95325"/>
                        <a14:foregroundMark x1="63810" y1="80390" x2="84416" y2="94286"/>
                        <a14:foregroundMark x1="4329" y1="89351" x2="17662" y2="90390"/>
                        <a14:backgroundMark x1="10216" y1="35714" x2="85628" y2="38442"/>
                        <a14:backgroundMark x1="9004" y1="49091" x2="82684" y2="46104"/>
                        <a14:backgroundMark x1="5628" y1="57273" x2="16450" y2="54545"/>
                      </a14:backgroundRemoval>
                    </a14:imgEffect>
                  </a14:imgLayer>
                </a14:imgProps>
              </a:ext>
              <a:ext uri="{28A0092B-C50C-407E-A947-70E740481C1C}">
                <a14:useLocalDpi xmlns:a14="http://schemas.microsoft.com/office/drawing/2010/main" val="0"/>
              </a:ext>
            </a:extLst>
          </a:blip>
          <a:srcRect t="49741" b="20404"/>
          <a:stretch>
            <a:fillRect/>
          </a:stretch>
        </p:blipFill>
        <p:spPr>
          <a:xfrm>
            <a:off x="0" y="4716709"/>
            <a:ext cx="12192000" cy="2141291"/>
          </a:xfrm>
          <a:prstGeom prst="rect">
            <a:avLst/>
          </a:prstGeom>
        </p:spPr>
      </p:pic>
      <p:sp>
        <p:nvSpPr>
          <p:cNvPr id="64" name="矩形 63"/>
          <p:cNvSpPr/>
          <p:nvPr/>
        </p:nvSpPr>
        <p:spPr>
          <a:xfrm>
            <a:off x="4084993" y="2168874"/>
            <a:ext cx="7168332" cy="1568450"/>
          </a:xfrm>
          <a:prstGeom prst="rect">
            <a:avLst/>
          </a:prstGeom>
          <a:noFill/>
          <a:effectLst/>
        </p:spPr>
        <p:txBody>
          <a:bodyPr wrap="square">
            <a:spAutoFit/>
          </a:bodyPr>
          <a:lstStyle/>
          <a:p>
            <a:pPr algn="ctr"/>
            <a:r>
              <a:rPr lang="zh-CN" altLang="en-US" sz="4800" b="1" dirty="0" smtClean="0">
                <a:solidFill>
                  <a:schemeClr val="bg1"/>
                </a:solidFill>
                <a:latin typeface="Times New Roman" panose="02020603050405020304" pitchFamily="18" charset="0"/>
                <a:ea typeface="微软雅黑" panose="020B0503020204020204" pitchFamily="34" charset="-122"/>
              </a:rPr>
              <a:t>基</a:t>
            </a:r>
            <a:r>
              <a:rPr lang="zh-CN" altLang="en-US" sz="4800" b="1" dirty="0">
                <a:solidFill>
                  <a:schemeClr val="bg1"/>
                </a:solidFill>
                <a:latin typeface="Times New Roman" panose="02020603050405020304" pitchFamily="18" charset="0"/>
                <a:ea typeface="微软雅黑" panose="020B0503020204020204" pitchFamily="34" charset="-122"/>
              </a:rPr>
              <a:t>于</a:t>
            </a:r>
            <a:r>
              <a:rPr lang="en-US" altLang="zh-CN" sz="4800" b="1" dirty="0">
                <a:solidFill>
                  <a:schemeClr val="bg1"/>
                </a:solidFill>
                <a:latin typeface="Times New Roman" panose="02020603050405020304" pitchFamily="18" charset="0"/>
                <a:ea typeface="微软雅黑" panose="020B0503020204020204" pitchFamily="34" charset="-122"/>
              </a:rPr>
              <a:t>IPv6</a:t>
            </a:r>
            <a:r>
              <a:rPr lang="zh-CN" altLang="en-US" sz="4800" b="1" dirty="0">
                <a:solidFill>
                  <a:schemeClr val="bg1"/>
                </a:solidFill>
                <a:latin typeface="Times New Roman" panose="02020603050405020304" pitchFamily="18" charset="0"/>
                <a:ea typeface="微软雅黑" panose="020B0503020204020204" pitchFamily="34" charset="-122"/>
              </a:rPr>
              <a:t>的现代农业物联网技术及应</a:t>
            </a:r>
            <a:r>
              <a:rPr lang="zh-CN" altLang="en-US" sz="4800" b="1" dirty="0" smtClean="0">
                <a:solidFill>
                  <a:schemeClr val="bg1"/>
                </a:solidFill>
                <a:latin typeface="Times New Roman" panose="02020603050405020304" pitchFamily="18" charset="0"/>
                <a:ea typeface="微软雅黑" panose="020B0503020204020204" pitchFamily="34" charset="-122"/>
              </a:rPr>
              <a:t>用</a:t>
            </a:r>
            <a:endParaRPr lang="zh-CN" altLang="en-US" sz="4800" b="1" dirty="0">
              <a:solidFill>
                <a:schemeClr val="bg1"/>
              </a:solidFill>
              <a:latin typeface="Times New Roman" panose="02020603050405020304" pitchFamily="18" charset="0"/>
              <a:ea typeface="微软雅黑" panose="020B0503020204020204" pitchFamily="34" charset="-122"/>
            </a:endParaRPr>
          </a:p>
        </p:txBody>
      </p:sp>
      <p:sp>
        <p:nvSpPr>
          <p:cNvPr id="67" name="文本框 66"/>
          <p:cNvSpPr txBox="1"/>
          <p:nvPr/>
        </p:nvSpPr>
        <p:spPr>
          <a:xfrm>
            <a:off x="9260205" y="3787775"/>
            <a:ext cx="2035810" cy="645160"/>
          </a:xfrm>
          <a:prstGeom prst="rect">
            <a:avLst/>
          </a:prstGeom>
          <a:noFill/>
        </p:spPr>
        <p:txBody>
          <a:bodyPr wrap="square" rtlCol="0">
            <a:spAutoFit/>
          </a:bodyPr>
          <a:lstStyle/>
          <a:p>
            <a:pPr algn="ctr"/>
            <a:r>
              <a:rPr lang="zh-CN" altLang="en-US" b="1" dirty="0" smtClean="0">
                <a:solidFill>
                  <a:srgbClr val="FFC000"/>
                </a:solidFill>
                <a:latin typeface="Times New Roman" panose="02020603050405020304" pitchFamily="18" charset="0"/>
                <a:ea typeface="微软雅黑" panose="020B0503020204020204" pitchFamily="34" charset="-122"/>
              </a:rPr>
              <a:t>汇报人 付康为</a:t>
            </a:r>
            <a:endParaRPr lang="zh-CN" altLang="en-US" b="1" dirty="0" smtClean="0">
              <a:solidFill>
                <a:srgbClr val="FFC000"/>
              </a:solidFill>
              <a:latin typeface="Times New Roman" panose="02020603050405020304" pitchFamily="18" charset="0"/>
              <a:ea typeface="微软雅黑" panose="020B0503020204020204" pitchFamily="34" charset="-122"/>
            </a:endParaRPr>
          </a:p>
          <a:p>
            <a:pPr algn="ctr"/>
            <a:r>
              <a:rPr lang="zh-CN" altLang="en-US" b="1" dirty="0">
                <a:solidFill>
                  <a:srgbClr val="FFC000"/>
                </a:solidFill>
                <a:latin typeface="Times New Roman" panose="02020603050405020304" pitchFamily="18" charset="0"/>
                <a:ea typeface="微软雅黑" panose="020B0503020204020204" pitchFamily="34" charset="-122"/>
              </a:rPr>
              <a:t>指导老师 孙玲</a:t>
            </a:r>
            <a:endParaRPr lang="zh-CN" altLang="en-US" b="1" dirty="0">
              <a:solidFill>
                <a:srgbClr val="FFC000"/>
              </a:solidFill>
              <a:latin typeface="Times New Roman" panose="02020603050405020304" pitchFamily="18" charset="0"/>
              <a:ea typeface="微软雅黑" panose="020B0503020204020204" pitchFamily="34" charset="-122"/>
            </a:endParaRPr>
          </a:p>
        </p:txBody>
      </p:sp>
      <p:sp>
        <p:nvSpPr>
          <p:cNvPr id="80" name="矩形 79"/>
          <p:cNvSpPr/>
          <p:nvPr/>
        </p:nvSpPr>
        <p:spPr>
          <a:xfrm>
            <a:off x="11396199" y="2554951"/>
            <a:ext cx="91984" cy="10492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1396199" y="3691668"/>
            <a:ext cx="91984" cy="550902"/>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3"/>
          <p:cNvGrpSpPr/>
          <p:nvPr/>
        </p:nvGrpSpPr>
        <p:grpSpPr>
          <a:xfrm>
            <a:off x="752852" y="1937044"/>
            <a:ext cx="2646222" cy="1798520"/>
            <a:chOff x="234267" y="3265720"/>
            <a:chExt cx="706125" cy="479921"/>
          </a:xfrm>
          <a:solidFill>
            <a:schemeClr val="bg1">
              <a:lumMod val="95000"/>
            </a:schemeClr>
          </a:solidFill>
        </p:grpSpPr>
        <p:sp>
          <p:nvSpPr>
            <p:cNvPr id="69" name="Freeform 51"/>
            <p:cNvSpPr>
              <a:spLocks noEditPoints="1"/>
            </p:cNvSpPr>
            <p:nvPr/>
          </p:nvSpPr>
          <p:spPr bwMode="auto">
            <a:xfrm>
              <a:off x="481232" y="3680903"/>
              <a:ext cx="88715" cy="63539"/>
            </a:xfrm>
            <a:custGeom>
              <a:avLst/>
              <a:gdLst>
                <a:gd name="T0" fmla="*/ 0 w 119"/>
                <a:gd name="T1" fmla="*/ 84 h 84"/>
                <a:gd name="T2" fmla="*/ 0 w 119"/>
                <a:gd name="T3" fmla="*/ 0 h 84"/>
                <a:gd name="T4" fmla="*/ 64 w 119"/>
                <a:gd name="T5" fmla="*/ 0 h 84"/>
                <a:gd name="T6" fmla="*/ 86 w 119"/>
                <a:gd name="T7" fmla="*/ 1 h 84"/>
                <a:gd name="T8" fmla="*/ 101 w 119"/>
                <a:gd name="T9" fmla="*/ 4 h 84"/>
                <a:gd name="T10" fmla="*/ 111 w 119"/>
                <a:gd name="T11" fmla="*/ 9 h 84"/>
                <a:gd name="T12" fmla="*/ 117 w 119"/>
                <a:gd name="T13" fmla="*/ 15 h 84"/>
                <a:gd name="T14" fmla="*/ 119 w 119"/>
                <a:gd name="T15" fmla="*/ 24 h 84"/>
                <a:gd name="T16" fmla="*/ 117 w 119"/>
                <a:gd name="T17" fmla="*/ 35 h 84"/>
                <a:gd name="T18" fmla="*/ 104 w 119"/>
                <a:gd name="T19" fmla="*/ 44 h 84"/>
                <a:gd name="T20" fmla="*/ 115 w 119"/>
                <a:gd name="T21" fmla="*/ 51 h 84"/>
                <a:gd name="T22" fmla="*/ 119 w 119"/>
                <a:gd name="T23" fmla="*/ 64 h 84"/>
                <a:gd name="T24" fmla="*/ 119 w 119"/>
                <a:gd name="T25" fmla="*/ 84 h 84"/>
                <a:gd name="T26" fmla="*/ 85 w 119"/>
                <a:gd name="T27" fmla="*/ 84 h 84"/>
                <a:gd name="T28" fmla="*/ 85 w 119"/>
                <a:gd name="T29" fmla="*/ 66 h 84"/>
                <a:gd name="T30" fmla="*/ 83 w 119"/>
                <a:gd name="T31" fmla="*/ 59 h 84"/>
                <a:gd name="T32" fmla="*/ 77 w 119"/>
                <a:gd name="T33" fmla="*/ 56 h 84"/>
                <a:gd name="T34" fmla="*/ 58 w 119"/>
                <a:gd name="T35" fmla="*/ 55 h 84"/>
                <a:gd name="T36" fmla="*/ 25 w 119"/>
                <a:gd name="T37" fmla="*/ 55 h 84"/>
                <a:gd name="T38" fmla="*/ 25 w 119"/>
                <a:gd name="T39" fmla="*/ 84 h 84"/>
                <a:gd name="T40" fmla="*/ 0 w 119"/>
                <a:gd name="T41" fmla="*/ 84 h 84"/>
                <a:gd name="T42" fmla="*/ 25 w 119"/>
                <a:gd name="T43" fmla="*/ 36 h 84"/>
                <a:gd name="T44" fmla="*/ 68 w 119"/>
                <a:gd name="T45" fmla="*/ 36 h 84"/>
                <a:gd name="T46" fmla="*/ 82 w 119"/>
                <a:gd name="T47" fmla="*/ 34 h 84"/>
                <a:gd name="T48" fmla="*/ 86 w 119"/>
                <a:gd name="T49" fmla="*/ 28 h 84"/>
                <a:gd name="T50" fmla="*/ 82 w 119"/>
                <a:gd name="T51" fmla="*/ 22 h 84"/>
                <a:gd name="T52" fmla="*/ 69 w 119"/>
                <a:gd name="T53" fmla="*/ 20 h 84"/>
                <a:gd name="T54" fmla="*/ 25 w 119"/>
                <a:gd name="T55" fmla="*/ 20 h 84"/>
                <a:gd name="T56" fmla="*/ 25 w 119"/>
                <a:gd name="T57"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9" h="84">
                  <a:moveTo>
                    <a:pt x="0" y="84"/>
                  </a:moveTo>
                  <a:cubicBezTo>
                    <a:pt x="0" y="0"/>
                    <a:pt x="0" y="0"/>
                    <a:pt x="0" y="0"/>
                  </a:cubicBezTo>
                  <a:cubicBezTo>
                    <a:pt x="64" y="0"/>
                    <a:pt x="64" y="0"/>
                    <a:pt x="64" y="0"/>
                  </a:cubicBezTo>
                  <a:cubicBezTo>
                    <a:pt x="73" y="0"/>
                    <a:pt x="80" y="1"/>
                    <a:pt x="86" y="1"/>
                  </a:cubicBezTo>
                  <a:cubicBezTo>
                    <a:pt x="92" y="2"/>
                    <a:pt x="97" y="3"/>
                    <a:pt x="101" y="4"/>
                  </a:cubicBezTo>
                  <a:cubicBezTo>
                    <a:pt x="105" y="5"/>
                    <a:pt x="108" y="7"/>
                    <a:pt x="111" y="9"/>
                  </a:cubicBezTo>
                  <a:cubicBezTo>
                    <a:pt x="114" y="11"/>
                    <a:pt x="116" y="13"/>
                    <a:pt x="117" y="15"/>
                  </a:cubicBezTo>
                  <a:cubicBezTo>
                    <a:pt x="118" y="18"/>
                    <a:pt x="119" y="20"/>
                    <a:pt x="119" y="24"/>
                  </a:cubicBezTo>
                  <a:cubicBezTo>
                    <a:pt x="119" y="28"/>
                    <a:pt x="119" y="32"/>
                    <a:pt x="117" y="35"/>
                  </a:cubicBezTo>
                  <a:cubicBezTo>
                    <a:pt x="115" y="38"/>
                    <a:pt x="108" y="44"/>
                    <a:pt x="104" y="44"/>
                  </a:cubicBezTo>
                  <a:cubicBezTo>
                    <a:pt x="112" y="46"/>
                    <a:pt x="112" y="48"/>
                    <a:pt x="115" y="51"/>
                  </a:cubicBezTo>
                  <a:cubicBezTo>
                    <a:pt x="118" y="54"/>
                    <a:pt x="119" y="58"/>
                    <a:pt x="119" y="64"/>
                  </a:cubicBezTo>
                  <a:cubicBezTo>
                    <a:pt x="119" y="84"/>
                    <a:pt x="119" y="84"/>
                    <a:pt x="119" y="84"/>
                  </a:cubicBezTo>
                  <a:cubicBezTo>
                    <a:pt x="85" y="84"/>
                    <a:pt x="85" y="84"/>
                    <a:pt x="85" y="84"/>
                  </a:cubicBezTo>
                  <a:cubicBezTo>
                    <a:pt x="85" y="84"/>
                    <a:pt x="85" y="66"/>
                    <a:pt x="85" y="66"/>
                  </a:cubicBezTo>
                  <a:cubicBezTo>
                    <a:pt x="85" y="63"/>
                    <a:pt x="84" y="61"/>
                    <a:pt x="83" y="59"/>
                  </a:cubicBezTo>
                  <a:cubicBezTo>
                    <a:pt x="81" y="58"/>
                    <a:pt x="79" y="57"/>
                    <a:pt x="77" y="56"/>
                  </a:cubicBezTo>
                  <a:cubicBezTo>
                    <a:pt x="74" y="55"/>
                    <a:pt x="64" y="55"/>
                    <a:pt x="58" y="55"/>
                  </a:cubicBezTo>
                  <a:cubicBezTo>
                    <a:pt x="25" y="55"/>
                    <a:pt x="25" y="55"/>
                    <a:pt x="25" y="55"/>
                  </a:cubicBezTo>
                  <a:cubicBezTo>
                    <a:pt x="25" y="84"/>
                    <a:pt x="25" y="84"/>
                    <a:pt x="25" y="84"/>
                  </a:cubicBezTo>
                  <a:lnTo>
                    <a:pt x="0" y="84"/>
                  </a:lnTo>
                  <a:close/>
                  <a:moveTo>
                    <a:pt x="25" y="36"/>
                  </a:moveTo>
                  <a:cubicBezTo>
                    <a:pt x="68" y="36"/>
                    <a:pt x="68" y="36"/>
                    <a:pt x="68" y="36"/>
                  </a:cubicBezTo>
                  <a:cubicBezTo>
                    <a:pt x="75" y="36"/>
                    <a:pt x="79" y="36"/>
                    <a:pt x="82" y="34"/>
                  </a:cubicBezTo>
                  <a:cubicBezTo>
                    <a:pt x="85" y="33"/>
                    <a:pt x="86" y="31"/>
                    <a:pt x="86" y="28"/>
                  </a:cubicBezTo>
                  <a:cubicBezTo>
                    <a:pt x="86" y="26"/>
                    <a:pt x="85" y="24"/>
                    <a:pt x="82" y="22"/>
                  </a:cubicBezTo>
                  <a:cubicBezTo>
                    <a:pt x="80" y="21"/>
                    <a:pt x="75" y="20"/>
                    <a:pt x="69" y="20"/>
                  </a:cubicBezTo>
                  <a:cubicBezTo>
                    <a:pt x="25" y="20"/>
                    <a:pt x="25" y="20"/>
                    <a:pt x="25" y="20"/>
                  </a:cubicBezTo>
                  <a:lnTo>
                    <a:pt x="25" y="36"/>
                  </a:ln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70" name="Freeform 52"/>
            <p:cNvSpPr/>
            <p:nvPr/>
          </p:nvSpPr>
          <p:spPr bwMode="auto">
            <a:xfrm>
              <a:off x="604712" y="3682102"/>
              <a:ext cx="94709" cy="59943"/>
            </a:xfrm>
            <a:custGeom>
              <a:avLst/>
              <a:gdLst>
                <a:gd name="T0" fmla="*/ 0 w 79"/>
                <a:gd name="T1" fmla="*/ 50 h 50"/>
                <a:gd name="T2" fmla="*/ 0 w 79"/>
                <a:gd name="T3" fmla="*/ 0 h 50"/>
                <a:gd name="T4" fmla="*/ 21 w 79"/>
                <a:gd name="T5" fmla="*/ 0 h 50"/>
                <a:gd name="T6" fmla="*/ 63 w 79"/>
                <a:gd name="T7" fmla="*/ 33 h 50"/>
                <a:gd name="T8" fmla="*/ 63 w 79"/>
                <a:gd name="T9" fmla="*/ 0 h 50"/>
                <a:gd name="T10" fmla="*/ 79 w 79"/>
                <a:gd name="T11" fmla="*/ 0 h 50"/>
                <a:gd name="T12" fmla="*/ 79 w 79"/>
                <a:gd name="T13" fmla="*/ 50 h 50"/>
                <a:gd name="T14" fmla="*/ 59 w 79"/>
                <a:gd name="T15" fmla="*/ 50 h 50"/>
                <a:gd name="T16" fmla="*/ 18 w 79"/>
                <a:gd name="T17" fmla="*/ 19 h 50"/>
                <a:gd name="T18" fmla="*/ 18 w 79"/>
                <a:gd name="T19" fmla="*/ 50 h 50"/>
                <a:gd name="T20" fmla="*/ 0 w 79"/>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0">
                  <a:moveTo>
                    <a:pt x="0" y="50"/>
                  </a:moveTo>
                  <a:lnTo>
                    <a:pt x="0" y="0"/>
                  </a:lnTo>
                  <a:lnTo>
                    <a:pt x="21" y="0"/>
                  </a:lnTo>
                  <a:lnTo>
                    <a:pt x="63" y="33"/>
                  </a:lnTo>
                  <a:lnTo>
                    <a:pt x="63" y="0"/>
                  </a:lnTo>
                  <a:lnTo>
                    <a:pt x="79" y="0"/>
                  </a:lnTo>
                  <a:lnTo>
                    <a:pt x="79" y="50"/>
                  </a:lnTo>
                  <a:lnTo>
                    <a:pt x="59" y="50"/>
                  </a:lnTo>
                  <a:lnTo>
                    <a:pt x="18" y="19"/>
                  </a:lnTo>
                  <a:lnTo>
                    <a:pt x="18" y="50"/>
                  </a:lnTo>
                  <a:lnTo>
                    <a:pt x="0" y="50"/>
                  </a:ln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71" name="Freeform 53"/>
            <p:cNvSpPr/>
            <p:nvPr/>
          </p:nvSpPr>
          <p:spPr bwMode="auto">
            <a:xfrm>
              <a:off x="367340" y="3680903"/>
              <a:ext cx="79124" cy="63539"/>
            </a:xfrm>
            <a:custGeom>
              <a:avLst/>
              <a:gdLst>
                <a:gd name="T0" fmla="*/ 0 w 66"/>
                <a:gd name="T1" fmla="*/ 53 h 53"/>
                <a:gd name="T2" fmla="*/ 0 w 66"/>
                <a:gd name="T3" fmla="*/ 0 h 53"/>
                <a:gd name="T4" fmla="*/ 66 w 66"/>
                <a:gd name="T5" fmla="*/ 0 h 53"/>
                <a:gd name="T6" fmla="*/ 66 w 66"/>
                <a:gd name="T7" fmla="*/ 12 h 53"/>
                <a:gd name="T8" fmla="*/ 16 w 66"/>
                <a:gd name="T9" fmla="*/ 12 h 53"/>
                <a:gd name="T10" fmla="*/ 16 w 66"/>
                <a:gd name="T11" fmla="*/ 20 h 53"/>
                <a:gd name="T12" fmla="*/ 66 w 66"/>
                <a:gd name="T13" fmla="*/ 20 h 53"/>
                <a:gd name="T14" fmla="*/ 66 w 66"/>
                <a:gd name="T15" fmla="*/ 32 h 53"/>
                <a:gd name="T16" fmla="*/ 16 w 66"/>
                <a:gd name="T17" fmla="*/ 32 h 53"/>
                <a:gd name="T18" fmla="*/ 16 w 66"/>
                <a:gd name="T19" fmla="*/ 40 h 53"/>
                <a:gd name="T20" fmla="*/ 66 w 66"/>
                <a:gd name="T21" fmla="*/ 40 h 53"/>
                <a:gd name="T22" fmla="*/ 66 w 66"/>
                <a:gd name="T23" fmla="*/ 53 h 53"/>
                <a:gd name="T24" fmla="*/ 0 w 6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3">
                  <a:moveTo>
                    <a:pt x="0" y="53"/>
                  </a:moveTo>
                  <a:lnTo>
                    <a:pt x="0" y="0"/>
                  </a:lnTo>
                  <a:lnTo>
                    <a:pt x="66" y="0"/>
                  </a:lnTo>
                  <a:lnTo>
                    <a:pt x="66" y="12"/>
                  </a:lnTo>
                  <a:lnTo>
                    <a:pt x="16" y="12"/>
                  </a:lnTo>
                  <a:lnTo>
                    <a:pt x="16" y="20"/>
                  </a:lnTo>
                  <a:lnTo>
                    <a:pt x="66" y="20"/>
                  </a:lnTo>
                  <a:lnTo>
                    <a:pt x="66" y="32"/>
                  </a:lnTo>
                  <a:lnTo>
                    <a:pt x="16" y="32"/>
                  </a:lnTo>
                  <a:lnTo>
                    <a:pt x="16" y="40"/>
                  </a:lnTo>
                  <a:lnTo>
                    <a:pt x="66" y="40"/>
                  </a:lnTo>
                  <a:lnTo>
                    <a:pt x="66" y="53"/>
                  </a:lnTo>
                  <a:lnTo>
                    <a:pt x="0" y="53"/>
                  </a:lnTo>
                  <a:close/>
                </a:path>
              </a:pathLst>
            </a:custGeom>
            <a:grpFill/>
            <a:ln>
              <a:noFill/>
            </a:ln>
          </p:spPr>
          <p:txBody>
            <a:bodyPr vert="horz" wrap="square" lIns="121920" tIns="60960" rIns="121920" bIns="60960" numCol="1" anchor="t" anchorCtr="0" compatLnSpc="1"/>
            <a:lstStyle/>
            <a:p>
              <a:endParaRPr lang="zh-CN" altLang="en-US" sz="2400" u="sng" dirty="0">
                <a:solidFill>
                  <a:srgbClr val="3F4253"/>
                </a:solidFill>
              </a:endParaRPr>
            </a:p>
          </p:txBody>
        </p:sp>
        <p:sp>
          <p:nvSpPr>
            <p:cNvPr id="73" name="Freeform 54"/>
            <p:cNvSpPr/>
            <p:nvPr/>
          </p:nvSpPr>
          <p:spPr bwMode="auto">
            <a:xfrm>
              <a:off x="735387" y="3680903"/>
              <a:ext cx="80323" cy="63539"/>
            </a:xfrm>
            <a:custGeom>
              <a:avLst/>
              <a:gdLst>
                <a:gd name="T0" fmla="*/ 0 w 67"/>
                <a:gd name="T1" fmla="*/ 53 h 53"/>
                <a:gd name="T2" fmla="*/ 0 w 67"/>
                <a:gd name="T3" fmla="*/ 0 h 53"/>
                <a:gd name="T4" fmla="*/ 67 w 67"/>
                <a:gd name="T5" fmla="*/ 0 h 53"/>
                <a:gd name="T6" fmla="*/ 67 w 67"/>
                <a:gd name="T7" fmla="*/ 12 h 53"/>
                <a:gd name="T8" fmla="*/ 17 w 67"/>
                <a:gd name="T9" fmla="*/ 12 h 53"/>
                <a:gd name="T10" fmla="*/ 17 w 67"/>
                <a:gd name="T11" fmla="*/ 20 h 53"/>
                <a:gd name="T12" fmla="*/ 67 w 67"/>
                <a:gd name="T13" fmla="*/ 20 h 53"/>
                <a:gd name="T14" fmla="*/ 67 w 67"/>
                <a:gd name="T15" fmla="*/ 32 h 53"/>
                <a:gd name="T16" fmla="*/ 17 w 67"/>
                <a:gd name="T17" fmla="*/ 32 h 53"/>
                <a:gd name="T18" fmla="*/ 17 w 67"/>
                <a:gd name="T19" fmla="*/ 40 h 53"/>
                <a:gd name="T20" fmla="*/ 67 w 67"/>
                <a:gd name="T21" fmla="*/ 40 h 53"/>
                <a:gd name="T22" fmla="*/ 67 w 67"/>
                <a:gd name="T23" fmla="*/ 53 h 53"/>
                <a:gd name="T24" fmla="*/ 0 w 67"/>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3">
                  <a:moveTo>
                    <a:pt x="0" y="53"/>
                  </a:moveTo>
                  <a:lnTo>
                    <a:pt x="0" y="0"/>
                  </a:lnTo>
                  <a:lnTo>
                    <a:pt x="67" y="0"/>
                  </a:lnTo>
                  <a:lnTo>
                    <a:pt x="67" y="12"/>
                  </a:lnTo>
                  <a:lnTo>
                    <a:pt x="17" y="12"/>
                  </a:lnTo>
                  <a:lnTo>
                    <a:pt x="17" y="20"/>
                  </a:lnTo>
                  <a:lnTo>
                    <a:pt x="67" y="20"/>
                  </a:lnTo>
                  <a:lnTo>
                    <a:pt x="67" y="32"/>
                  </a:lnTo>
                  <a:lnTo>
                    <a:pt x="17" y="32"/>
                  </a:lnTo>
                  <a:lnTo>
                    <a:pt x="17" y="40"/>
                  </a:lnTo>
                  <a:lnTo>
                    <a:pt x="67" y="40"/>
                  </a:lnTo>
                  <a:lnTo>
                    <a:pt x="67" y="53"/>
                  </a:lnTo>
                  <a:lnTo>
                    <a:pt x="0" y="53"/>
                  </a:ln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74" name="Freeform 55"/>
            <p:cNvSpPr/>
            <p:nvPr/>
          </p:nvSpPr>
          <p:spPr bwMode="auto">
            <a:xfrm>
              <a:off x="234267" y="3678505"/>
              <a:ext cx="99505" cy="67136"/>
            </a:xfrm>
            <a:custGeom>
              <a:avLst/>
              <a:gdLst>
                <a:gd name="T0" fmla="*/ 131 w 132"/>
                <a:gd name="T1" fmla="*/ 35 h 90"/>
                <a:gd name="T2" fmla="*/ 67 w 132"/>
                <a:gd name="T3" fmla="*/ 0 h 90"/>
                <a:gd name="T4" fmla="*/ 0 w 132"/>
                <a:gd name="T5" fmla="*/ 45 h 90"/>
                <a:gd name="T6" fmla="*/ 67 w 132"/>
                <a:gd name="T7" fmla="*/ 90 h 90"/>
                <a:gd name="T8" fmla="*/ 132 w 132"/>
                <a:gd name="T9" fmla="*/ 54 h 90"/>
                <a:gd name="T10" fmla="*/ 92 w 132"/>
                <a:gd name="T11" fmla="*/ 54 h 90"/>
                <a:gd name="T12" fmla="*/ 64 w 132"/>
                <a:gd name="T13" fmla="*/ 69 h 90"/>
                <a:gd name="T14" fmla="*/ 34 w 132"/>
                <a:gd name="T15" fmla="*/ 45 h 90"/>
                <a:gd name="T16" fmla="*/ 64 w 132"/>
                <a:gd name="T17" fmla="*/ 21 h 90"/>
                <a:gd name="T18" fmla="*/ 91 w 132"/>
                <a:gd name="T19" fmla="*/ 35 h 90"/>
                <a:gd name="T20" fmla="*/ 131 w 132"/>
                <a:gd name="T21"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90">
                  <a:moveTo>
                    <a:pt x="131" y="35"/>
                  </a:moveTo>
                  <a:cubicBezTo>
                    <a:pt x="124" y="15"/>
                    <a:pt x="98" y="0"/>
                    <a:pt x="67" y="0"/>
                  </a:cubicBezTo>
                  <a:cubicBezTo>
                    <a:pt x="30" y="0"/>
                    <a:pt x="0" y="20"/>
                    <a:pt x="0" y="45"/>
                  </a:cubicBezTo>
                  <a:cubicBezTo>
                    <a:pt x="0" y="70"/>
                    <a:pt x="30" y="90"/>
                    <a:pt x="67" y="90"/>
                  </a:cubicBezTo>
                  <a:cubicBezTo>
                    <a:pt x="99" y="90"/>
                    <a:pt x="126" y="75"/>
                    <a:pt x="132" y="54"/>
                  </a:cubicBezTo>
                  <a:cubicBezTo>
                    <a:pt x="92" y="54"/>
                    <a:pt x="92" y="54"/>
                    <a:pt x="92" y="54"/>
                  </a:cubicBezTo>
                  <a:cubicBezTo>
                    <a:pt x="87" y="63"/>
                    <a:pt x="76" y="69"/>
                    <a:pt x="64" y="69"/>
                  </a:cubicBezTo>
                  <a:cubicBezTo>
                    <a:pt x="47" y="69"/>
                    <a:pt x="34" y="58"/>
                    <a:pt x="34" y="45"/>
                  </a:cubicBezTo>
                  <a:cubicBezTo>
                    <a:pt x="34" y="32"/>
                    <a:pt x="47" y="21"/>
                    <a:pt x="64" y="21"/>
                  </a:cubicBezTo>
                  <a:cubicBezTo>
                    <a:pt x="76" y="21"/>
                    <a:pt x="86" y="27"/>
                    <a:pt x="91" y="35"/>
                  </a:cubicBezTo>
                  <a:lnTo>
                    <a:pt x="131" y="35"/>
                  </a:ln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75" name="Freeform 56"/>
            <p:cNvSpPr/>
            <p:nvPr/>
          </p:nvSpPr>
          <p:spPr bwMode="auto">
            <a:xfrm>
              <a:off x="850478" y="3680903"/>
              <a:ext cx="89914" cy="63539"/>
            </a:xfrm>
            <a:custGeom>
              <a:avLst/>
              <a:gdLst>
                <a:gd name="T0" fmla="*/ 0 w 75"/>
                <a:gd name="T1" fmla="*/ 0 h 53"/>
                <a:gd name="T2" fmla="*/ 75 w 75"/>
                <a:gd name="T3" fmla="*/ 0 h 53"/>
                <a:gd name="T4" fmla="*/ 75 w 75"/>
                <a:gd name="T5" fmla="*/ 14 h 53"/>
                <a:gd name="T6" fmla="*/ 47 w 75"/>
                <a:gd name="T7" fmla="*/ 14 h 53"/>
                <a:gd name="T8" fmla="*/ 47 w 75"/>
                <a:gd name="T9" fmla="*/ 53 h 53"/>
                <a:gd name="T10" fmla="*/ 31 w 75"/>
                <a:gd name="T11" fmla="*/ 53 h 53"/>
                <a:gd name="T12" fmla="*/ 31 w 75"/>
                <a:gd name="T13" fmla="*/ 14 h 53"/>
                <a:gd name="T14" fmla="*/ 0 w 75"/>
                <a:gd name="T15" fmla="*/ 14 h 53"/>
                <a:gd name="T16" fmla="*/ 0 w 75"/>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3">
                  <a:moveTo>
                    <a:pt x="0" y="0"/>
                  </a:moveTo>
                  <a:lnTo>
                    <a:pt x="75" y="0"/>
                  </a:lnTo>
                  <a:lnTo>
                    <a:pt x="75" y="14"/>
                  </a:lnTo>
                  <a:lnTo>
                    <a:pt x="47" y="14"/>
                  </a:lnTo>
                  <a:lnTo>
                    <a:pt x="47" y="53"/>
                  </a:lnTo>
                  <a:lnTo>
                    <a:pt x="31" y="53"/>
                  </a:lnTo>
                  <a:lnTo>
                    <a:pt x="31" y="14"/>
                  </a:lnTo>
                  <a:lnTo>
                    <a:pt x="0" y="14"/>
                  </a:lnTo>
                  <a:lnTo>
                    <a:pt x="0" y="0"/>
                  </a:ln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grpSp>
          <p:nvGrpSpPr>
            <p:cNvPr id="82" name="组合 157"/>
            <p:cNvGrpSpPr/>
            <p:nvPr/>
          </p:nvGrpSpPr>
          <p:grpSpPr>
            <a:xfrm>
              <a:off x="386701" y="3265720"/>
              <a:ext cx="362830" cy="326686"/>
              <a:chOff x="421537" y="3278338"/>
              <a:chExt cx="312900" cy="281730"/>
            </a:xfrm>
            <a:grpFill/>
          </p:grpSpPr>
          <p:sp>
            <p:nvSpPr>
              <p:cNvPr id="83" name="Freeform 5"/>
              <p:cNvSpPr/>
              <p:nvPr/>
            </p:nvSpPr>
            <p:spPr bwMode="auto">
              <a:xfrm>
                <a:off x="531832" y="3291525"/>
                <a:ext cx="32369" cy="17983"/>
              </a:xfrm>
              <a:custGeom>
                <a:avLst/>
                <a:gdLst>
                  <a:gd name="T0" fmla="*/ 5 w 43"/>
                  <a:gd name="T1" fmla="*/ 17 h 23"/>
                  <a:gd name="T2" fmla="*/ 27 w 43"/>
                  <a:gd name="T3" fmla="*/ 4 h 23"/>
                  <a:gd name="T4" fmla="*/ 40 w 43"/>
                  <a:gd name="T5" fmla="*/ 5 h 23"/>
                  <a:gd name="T6" fmla="*/ 16 w 43"/>
                  <a:gd name="T7" fmla="*/ 19 h 23"/>
                  <a:gd name="T8" fmla="*/ 5 w 43"/>
                  <a:gd name="T9" fmla="*/ 17 h 23"/>
                </a:gdLst>
                <a:ahLst/>
                <a:cxnLst>
                  <a:cxn ang="0">
                    <a:pos x="T0" y="T1"/>
                  </a:cxn>
                  <a:cxn ang="0">
                    <a:pos x="T2" y="T3"/>
                  </a:cxn>
                  <a:cxn ang="0">
                    <a:pos x="T4" y="T5"/>
                  </a:cxn>
                  <a:cxn ang="0">
                    <a:pos x="T6" y="T7"/>
                  </a:cxn>
                  <a:cxn ang="0">
                    <a:pos x="T8" y="T9"/>
                  </a:cxn>
                </a:cxnLst>
                <a:rect l="0" t="0" r="r" b="b"/>
                <a:pathLst>
                  <a:path w="43" h="23">
                    <a:moveTo>
                      <a:pt x="5" y="17"/>
                    </a:moveTo>
                    <a:cubicBezTo>
                      <a:pt x="11" y="11"/>
                      <a:pt x="19" y="7"/>
                      <a:pt x="27" y="4"/>
                    </a:cubicBezTo>
                    <a:cubicBezTo>
                      <a:pt x="29" y="4"/>
                      <a:pt x="43" y="0"/>
                      <a:pt x="40" y="5"/>
                    </a:cubicBezTo>
                    <a:cubicBezTo>
                      <a:pt x="34" y="13"/>
                      <a:pt x="24" y="16"/>
                      <a:pt x="16" y="19"/>
                    </a:cubicBezTo>
                    <a:cubicBezTo>
                      <a:pt x="14" y="20"/>
                      <a:pt x="0" y="23"/>
                      <a:pt x="5" y="17"/>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4" name="Freeform 6"/>
              <p:cNvSpPr/>
              <p:nvPr/>
            </p:nvSpPr>
            <p:spPr bwMode="auto">
              <a:xfrm>
                <a:off x="565400" y="3283133"/>
                <a:ext cx="32369" cy="16784"/>
              </a:xfrm>
              <a:custGeom>
                <a:avLst/>
                <a:gdLst>
                  <a:gd name="T0" fmla="*/ 3 w 43"/>
                  <a:gd name="T1" fmla="*/ 14 h 21"/>
                  <a:gd name="T2" fmla="*/ 25 w 43"/>
                  <a:gd name="T3" fmla="*/ 4 h 21"/>
                  <a:gd name="T4" fmla="*/ 43 w 43"/>
                  <a:gd name="T5" fmla="*/ 6 h 21"/>
                  <a:gd name="T6" fmla="*/ 19 w 43"/>
                  <a:gd name="T7" fmla="*/ 17 h 21"/>
                  <a:gd name="T8" fmla="*/ 3 w 43"/>
                  <a:gd name="T9" fmla="*/ 14 h 21"/>
                </a:gdLst>
                <a:ahLst/>
                <a:cxnLst>
                  <a:cxn ang="0">
                    <a:pos x="T0" y="T1"/>
                  </a:cxn>
                  <a:cxn ang="0">
                    <a:pos x="T2" y="T3"/>
                  </a:cxn>
                  <a:cxn ang="0">
                    <a:pos x="T4" y="T5"/>
                  </a:cxn>
                  <a:cxn ang="0">
                    <a:pos x="T6" y="T7"/>
                  </a:cxn>
                  <a:cxn ang="0">
                    <a:pos x="T8" y="T9"/>
                  </a:cxn>
                </a:cxnLst>
                <a:rect l="0" t="0" r="r" b="b"/>
                <a:pathLst>
                  <a:path w="43" h="21">
                    <a:moveTo>
                      <a:pt x="3" y="14"/>
                    </a:moveTo>
                    <a:cubicBezTo>
                      <a:pt x="8" y="8"/>
                      <a:pt x="17" y="6"/>
                      <a:pt x="25" y="4"/>
                    </a:cubicBezTo>
                    <a:cubicBezTo>
                      <a:pt x="29" y="3"/>
                      <a:pt x="43" y="0"/>
                      <a:pt x="43" y="6"/>
                    </a:cubicBezTo>
                    <a:cubicBezTo>
                      <a:pt x="39" y="14"/>
                      <a:pt x="26" y="16"/>
                      <a:pt x="19" y="17"/>
                    </a:cubicBezTo>
                    <a:cubicBezTo>
                      <a:pt x="16" y="18"/>
                      <a:pt x="0" y="21"/>
                      <a:pt x="3" y="14"/>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5" name="Freeform 7"/>
              <p:cNvSpPr/>
              <p:nvPr/>
            </p:nvSpPr>
            <p:spPr bwMode="auto">
              <a:xfrm>
                <a:off x="603763" y="3280736"/>
                <a:ext cx="31170" cy="11989"/>
              </a:xfrm>
              <a:custGeom>
                <a:avLst/>
                <a:gdLst>
                  <a:gd name="T0" fmla="*/ 0 w 42"/>
                  <a:gd name="T1" fmla="*/ 9 h 16"/>
                  <a:gd name="T2" fmla="*/ 21 w 42"/>
                  <a:gd name="T3" fmla="*/ 2 h 16"/>
                  <a:gd name="T4" fmla="*/ 42 w 42"/>
                  <a:gd name="T5" fmla="*/ 6 h 16"/>
                  <a:gd name="T6" fmla="*/ 21 w 42"/>
                  <a:gd name="T7" fmla="*/ 14 h 16"/>
                  <a:gd name="T8" fmla="*/ 0 w 42"/>
                  <a:gd name="T9" fmla="*/ 9 h 16"/>
                </a:gdLst>
                <a:ahLst/>
                <a:cxnLst>
                  <a:cxn ang="0">
                    <a:pos x="T0" y="T1"/>
                  </a:cxn>
                  <a:cxn ang="0">
                    <a:pos x="T2" y="T3"/>
                  </a:cxn>
                  <a:cxn ang="0">
                    <a:pos x="T4" y="T5"/>
                  </a:cxn>
                  <a:cxn ang="0">
                    <a:pos x="T6" y="T7"/>
                  </a:cxn>
                  <a:cxn ang="0">
                    <a:pos x="T8" y="T9"/>
                  </a:cxn>
                </a:cxnLst>
                <a:rect l="0" t="0" r="r" b="b"/>
                <a:pathLst>
                  <a:path w="42" h="16">
                    <a:moveTo>
                      <a:pt x="0" y="9"/>
                    </a:moveTo>
                    <a:cubicBezTo>
                      <a:pt x="3" y="2"/>
                      <a:pt x="15" y="2"/>
                      <a:pt x="21" y="2"/>
                    </a:cubicBezTo>
                    <a:cubicBezTo>
                      <a:pt x="27" y="1"/>
                      <a:pt x="39" y="0"/>
                      <a:pt x="42" y="6"/>
                    </a:cubicBezTo>
                    <a:cubicBezTo>
                      <a:pt x="42" y="13"/>
                      <a:pt x="26" y="14"/>
                      <a:pt x="21" y="14"/>
                    </a:cubicBezTo>
                    <a:cubicBezTo>
                      <a:pt x="17" y="14"/>
                      <a:pt x="0" y="16"/>
                      <a:pt x="0" y="9"/>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6" name="Freeform 8"/>
              <p:cNvSpPr/>
              <p:nvPr/>
            </p:nvSpPr>
            <p:spPr bwMode="auto">
              <a:xfrm>
                <a:off x="492270" y="3317900"/>
                <a:ext cx="28772" cy="22778"/>
              </a:xfrm>
              <a:custGeom>
                <a:avLst/>
                <a:gdLst>
                  <a:gd name="T0" fmla="*/ 4 w 39"/>
                  <a:gd name="T1" fmla="*/ 22 h 30"/>
                  <a:gd name="T2" fmla="*/ 26 w 39"/>
                  <a:gd name="T3" fmla="*/ 4 h 30"/>
                  <a:gd name="T4" fmla="*/ 35 w 39"/>
                  <a:gd name="T5" fmla="*/ 7 h 30"/>
                  <a:gd name="T6" fmla="*/ 10 w 39"/>
                  <a:gd name="T7" fmla="*/ 27 h 30"/>
                  <a:gd name="T8" fmla="*/ 4 w 39"/>
                  <a:gd name="T9" fmla="*/ 22 h 30"/>
                </a:gdLst>
                <a:ahLst/>
                <a:cxnLst>
                  <a:cxn ang="0">
                    <a:pos x="T0" y="T1"/>
                  </a:cxn>
                  <a:cxn ang="0">
                    <a:pos x="T2" y="T3"/>
                  </a:cxn>
                  <a:cxn ang="0">
                    <a:pos x="T4" y="T5"/>
                  </a:cxn>
                  <a:cxn ang="0">
                    <a:pos x="T6" y="T7"/>
                  </a:cxn>
                  <a:cxn ang="0">
                    <a:pos x="T8" y="T9"/>
                  </a:cxn>
                </a:cxnLst>
                <a:rect l="0" t="0" r="r" b="b"/>
                <a:pathLst>
                  <a:path w="39" h="30">
                    <a:moveTo>
                      <a:pt x="4" y="22"/>
                    </a:moveTo>
                    <a:cubicBezTo>
                      <a:pt x="10" y="14"/>
                      <a:pt x="18" y="8"/>
                      <a:pt x="26" y="4"/>
                    </a:cubicBezTo>
                    <a:cubicBezTo>
                      <a:pt x="31" y="2"/>
                      <a:pt x="39" y="0"/>
                      <a:pt x="35" y="7"/>
                    </a:cubicBezTo>
                    <a:cubicBezTo>
                      <a:pt x="29" y="16"/>
                      <a:pt x="20" y="22"/>
                      <a:pt x="10" y="27"/>
                    </a:cubicBezTo>
                    <a:cubicBezTo>
                      <a:pt x="5" y="30"/>
                      <a:pt x="0" y="28"/>
                      <a:pt x="4" y="2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7" name="Freeform 9"/>
              <p:cNvSpPr/>
              <p:nvPr/>
            </p:nvSpPr>
            <p:spPr bwMode="auto">
              <a:xfrm>
                <a:off x="519843" y="3305911"/>
                <a:ext cx="34767" cy="22778"/>
              </a:xfrm>
              <a:custGeom>
                <a:avLst/>
                <a:gdLst>
                  <a:gd name="T0" fmla="*/ 5 w 47"/>
                  <a:gd name="T1" fmla="*/ 21 h 30"/>
                  <a:gd name="T2" fmla="*/ 30 w 47"/>
                  <a:gd name="T3" fmla="*/ 4 h 30"/>
                  <a:gd name="T4" fmla="*/ 44 w 47"/>
                  <a:gd name="T5" fmla="*/ 8 h 30"/>
                  <a:gd name="T6" fmla="*/ 17 w 47"/>
                  <a:gd name="T7" fmla="*/ 27 h 30"/>
                  <a:gd name="T8" fmla="*/ 5 w 47"/>
                  <a:gd name="T9" fmla="*/ 21 h 30"/>
                </a:gdLst>
                <a:ahLst/>
                <a:cxnLst>
                  <a:cxn ang="0">
                    <a:pos x="T0" y="T1"/>
                  </a:cxn>
                  <a:cxn ang="0">
                    <a:pos x="T2" y="T3"/>
                  </a:cxn>
                  <a:cxn ang="0">
                    <a:pos x="T4" y="T5"/>
                  </a:cxn>
                  <a:cxn ang="0">
                    <a:pos x="T6" y="T7"/>
                  </a:cxn>
                  <a:cxn ang="0">
                    <a:pos x="T8" y="T9"/>
                  </a:cxn>
                </a:cxnLst>
                <a:rect l="0" t="0" r="r" b="b"/>
                <a:pathLst>
                  <a:path w="47" h="30">
                    <a:moveTo>
                      <a:pt x="5" y="21"/>
                    </a:moveTo>
                    <a:cubicBezTo>
                      <a:pt x="11" y="13"/>
                      <a:pt x="20" y="8"/>
                      <a:pt x="30" y="4"/>
                    </a:cubicBezTo>
                    <a:cubicBezTo>
                      <a:pt x="34" y="3"/>
                      <a:pt x="47" y="0"/>
                      <a:pt x="44" y="8"/>
                    </a:cubicBezTo>
                    <a:cubicBezTo>
                      <a:pt x="38" y="17"/>
                      <a:pt x="27" y="23"/>
                      <a:pt x="17" y="27"/>
                    </a:cubicBezTo>
                    <a:cubicBezTo>
                      <a:pt x="12" y="28"/>
                      <a:pt x="0" y="30"/>
                      <a:pt x="5" y="2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8" name="Freeform 10"/>
              <p:cNvSpPr/>
              <p:nvPr/>
            </p:nvSpPr>
            <p:spPr bwMode="auto">
              <a:xfrm>
                <a:off x="557008" y="3296321"/>
                <a:ext cx="37164" cy="20380"/>
              </a:xfrm>
              <a:custGeom>
                <a:avLst/>
                <a:gdLst>
                  <a:gd name="T0" fmla="*/ 3 w 50"/>
                  <a:gd name="T1" fmla="*/ 18 h 27"/>
                  <a:gd name="T2" fmla="*/ 30 w 50"/>
                  <a:gd name="T3" fmla="*/ 3 h 27"/>
                  <a:gd name="T4" fmla="*/ 50 w 50"/>
                  <a:gd name="T5" fmla="*/ 8 h 27"/>
                  <a:gd name="T6" fmla="*/ 22 w 50"/>
                  <a:gd name="T7" fmla="*/ 24 h 27"/>
                  <a:gd name="T8" fmla="*/ 3 w 50"/>
                  <a:gd name="T9" fmla="*/ 18 h 27"/>
                </a:gdLst>
                <a:ahLst/>
                <a:cxnLst>
                  <a:cxn ang="0">
                    <a:pos x="T0" y="T1"/>
                  </a:cxn>
                  <a:cxn ang="0">
                    <a:pos x="T2" y="T3"/>
                  </a:cxn>
                  <a:cxn ang="0">
                    <a:pos x="T4" y="T5"/>
                  </a:cxn>
                  <a:cxn ang="0">
                    <a:pos x="T6" y="T7"/>
                  </a:cxn>
                  <a:cxn ang="0">
                    <a:pos x="T8" y="T9"/>
                  </a:cxn>
                </a:cxnLst>
                <a:rect l="0" t="0" r="r" b="b"/>
                <a:pathLst>
                  <a:path w="50" h="27">
                    <a:moveTo>
                      <a:pt x="3" y="18"/>
                    </a:moveTo>
                    <a:cubicBezTo>
                      <a:pt x="9" y="9"/>
                      <a:pt x="20" y="5"/>
                      <a:pt x="30" y="3"/>
                    </a:cubicBezTo>
                    <a:cubicBezTo>
                      <a:pt x="35" y="2"/>
                      <a:pt x="50" y="0"/>
                      <a:pt x="50" y="8"/>
                    </a:cubicBezTo>
                    <a:cubicBezTo>
                      <a:pt x="46" y="19"/>
                      <a:pt x="31" y="22"/>
                      <a:pt x="22" y="24"/>
                    </a:cubicBezTo>
                    <a:cubicBezTo>
                      <a:pt x="17" y="25"/>
                      <a:pt x="0" y="27"/>
                      <a:pt x="3" y="18"/>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89" name="Freeform 11"/>
              <p:cNvSpPr/>
              <p:nvPr/>
            </p:nvSpPr>
            <p:spPr bwMode="auto">
              <a:xfrm>
                <a:off x="601365" y="3292724"/>
                <a:ext cx="37164" cy="16784"/>
              </a:xfrm>
              <a:custGeom>
                <a:avLst/>
                <a:gdLst>
                  <a:gd name="T0" fmla="*/ 0 w 50"/>
                  <a:gd name="T1" fmla="*/ 12 h 22"/>
                  <a:gd name="T2" fmla="*/ 25 w 50"/>
                  <a:gd name="T3" fmla="*/ 1 h 22"/>
                  <a:gd name="T4" fmla="*/ 50 w 50"/>
                  <a:gd name="T5" fmla="*/ 9 h 22"/>
                  <a:gd name="T6" fmla="*/ 25 w 50"/>
                  <a:gd name="T7" fmla="*/ 22 h 22"/>
                  <a:gd name="T8" fmla="*/ 0 w 50"/>
                  <a:gd name="T9" fmla="*/ 12 h 22"/>
                </a:gdLst>
                <a:ahLst/>
                <a:cxnLst>
                  <a:cxn ang="0">
                    <a:pos x="T0" y="T1"/>
                  </a:cxn>
                  <a:cxn ang="0">
                    <a:pos x="T2" y="T3"/>
                  </a:cxn>
                  <a:cxn ang="0">
                    <a:pos x="T4" y="T5"/>
                  </a:cxn>
                  <a:cxn ang="0">
                    <a:pos x="T6" y="T7"/>
                  </a:cxn>
                  <a:cxn ang="0">
                    <a:pos x="T8" y="T9"/>
                  </a:cxn>
                </a:cxnLst>
                <a:rect l="0" t="0" r="r" b="b"/>
                <a:pathLst>
                  <a:path w="50" h="22">
                    <a:moveTo>
                      <a:pt x="0" y="12"/>
                    </a:moveTo>
                    <a:cubicBezTo>
                      <a:pt x="3" y="3"/>
                      <a:pt x="17" y="1"/>
                      <a:pt x="25" y="1"/>
                    </a:cubicBezTo>
                    <a:cubicBezTo>
                      <a:pt x="33" y="0"/>
                      <a:pt x="47" y="0"/>
                      <a:pt x="50" y="9"/>
                    </a:cubicBezTo>
                    <a:cubicBezTo>
                      <a:pt x="50" y="19"/>
                      <a:pt x="32" y="21"/>
                      <a:pt x="25" y="22"/>
                    </a:cubicBezTo>
                    <a:cubicBezTo>
                      <a:pt x="18" y="22"/>
                      <a:pt x="0" y="22"/>
                      <a:pt x="0" y="1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0" name="Freeform 12"/>
              <p:cNvSpPr/>
              <p:nvPr/>
            </p:nvSpPr>
            <p:spPr bwMode="auto">
              <a:xfrm>
                <a:off x="477883" y="3340678"/>
                <a:ext cx="28772" cy="29971"/>
              </a:xfrm>
              <a:custGeom>
                <a:avLst/>
                <a:gdLst>
                  <a:gd name="T0" fmla="*/ 3 w 37"/>
                  <a:gd name="T1" fmla="*/ 26 h 40"/>
                  <a:gd name="T2" fmla="*/ 26 w 37"/>
                  <a:gd name="T3" fmla="*/ 3 h 40"/>
                  <a:gd name="T4" fmla="*/ 34 w 37"/>
                  <a:gd name="T5" fmla="*/ 11 h 40"/>
                  <a:gd name="T6" fmla="*/ 9 w 37"/>
                  <a:gd name="T7" fmla="*/ 37 h 40"/>
                  <a:gd name="T8" fmla="*/ 3 w 37"/>
                  <a:gd name="T9" fmla="*/ 26 h 40"/>
                </a:gdLst>
                <a:ahLst/>
                <a:cxnLst>
                  <a:cxn ang="0">
                    <a:pos x="T0" y="T1"/>
                  </a:cxn>
                  <a:cxn ang="0">
                    <a:pos x="T2" y="T3"/>
                  </a:cxn>
                  <a:cxn ang="0">
                    <a:pos x="T4" y="T5"/>
                  </a:cxn>
                  <a:cxn ang="0">
                    <a:pos x="T6" y="T7"/>
                  </a:cxn>
                  <a:cxn ang="0">
                    <a:pos x="T8" y="T9"/>
                  </a:cxn>
                </a:cxnLst>
                <a:rect l="0" t="0" r="r" b="b"/>
                <a:pathLst>
                  <a:path w="37" h="40">
                    <a:moveTo>
                      <a:pt x="3" y="26"/>
                    </a:moveTo>
                    <a:cubicBezTo>
                      <a:pt x="8" y="16"/>
                      <a:pt x="16" y="8"/>
                      <a:pt x="26" y="3"/>
                    </a:cubicBezTo>
                    <a:cubicBezTo>
                      <a:pt x="33" y="0"/>
                      <a:pt x="37" y="4"/>
                      <a:pt x="34" y="11"/>
                    </a:cubicBezTo>
                    <a:cubicBezTo>
                      <a:pt x="29" y="22"/>
                      <a:pt x="20" y="31"/>
                      <a:pt x="9" y="37"/>
                    </a:cubicBezTo>
                    <a:cubicBezTo>
                      <a:pt x="1" y="40"/>
                      <a:pt x="0" y="32"/>
                      <a:pt x="3" y="26"/>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1" name="Freeform 13"/>
              <p:cNvSpPr/>
              <p:nvPr/>
            </p:nvSpPr>
            <p:spPr bwMode="auto">
              <a:xfrm>
                <a:off x="506656" y="3327491"/>
                <a:ext cx="38363" cy="29971"/>
              </a:xfrm>
              <a:custGeom>
                <a:avLst/>
                <a:gdLst>
                  <a:gd name="T0" fmla="*/ 4 w 50"/>
                  <a:gd name="T1" fmla="*/ 25 h 39"/>
                  <a:gd name="T2" fmla="*/ 31 w 50"/>
                  <a:gd name="T3" fmla="*/ 2 h 39"/>
                  <a:gd name="T4" fmla="*/ 47 w 50"/>
                  <a:gd name="T5" fmla="*/ 11 h 39"/>
                  <a:gd name="T6" fmla="*/ 17 w 50"/>
                  <a:gd name="T7" fmla="*/ 37 h 39"/>
                  <a:gd name="T8" fmla="*/ 4 w 50"/>
                  <a:gd name="T9" fmla="*/ 25 h 39"/>
                </a:gdLst>
                <a:ahLst/>
                <a:cxnLst>
                  <a:cxn ang="0">
                    <a:pos x="T0" y="T1"/>
                  </a:cxn>
                  <a:cxn ang="0">
                    <a:pos x="T2" y="T3"/>
                  </a:cxn>
                  <a:cxn ang="0">
                    <a:pos x="T4" y="T5"/>
                  </a:cxn>
                  <a:cxn ang="0">
                    <a:pos x="T6" y="T7"/>
                  </a:cxn>
                  <a:cxn ang="0">
                    <a:pos x="T8" y="T9"/>
                  </a:cxn>
                </a:cxnLst>
                <a:rect l="0" t="0" r="r" b="b"/>
                <a:pathLst>
                  <a:path w="50" h="39">
                    <a:moveTo>
                      <a:pt x="4" y="25"/>
                    </a:moveTo>
                    <a:cubicBezTo>
                      <a:pt x="9" y="14"/>
                      <a:pt x="20" y="7"/>
                      <a:pt x="31" y="2"/>
                    </a:cubicBezTo>
                    <a:cubicBezTo>
                      <a:pt x="39" y="0"/>
                      <a:pt x="50" y="1"/>
                      <a:pt x="47" y="11"/>
                    </a:cubicBezTo>
                    <a:cubicBezTo>
                      <a:pt x="41" y="24"/>
                      <a:pt x="29" y="32"/>
                      <a:pt x="17" y="37"/>
                    </a:cubicBezTo>
                    <a:cubicBezTo>
                      <a:pt x="8" y="39"/>
                      <a:pt x="0" y="35"/>
                      <a:pt x="4" y="2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2" name="Freeform 14"/>
              <p:cNvSpPr/>
              <p:nvPr/>
            </p:nvSpPr>
            <p:spPr bwMode="auto">
              <a:xfrm>
                <a:off x="464696" y="3369451"/>
                <a:ext cx="27574" cy="38363"/>
              </a:xfrm>
              <a:custGeom>
                <a:avLst/>
                <a:gdLst>
                  <a:gd name="T0" fmla="*/ 2 w 36"/>
                  <a:gd name="T1" fmla="*/ 31 h 51"/>
                  <a:gd name="T2" fmla="*/ 25 w 36"/>
                  <a:gd name="T3" fmla="*/ 4 h 51"/>
                  <a:gd name="T4" fmla="*/ 34 w 36"/>
                  <a:gd name="T5" fmla="*/ 19 h 51"/>
                  <a:gd name="T6" fmla="*/ 10 w 36"/>
                  <a:gd name="T7" fmla="*/ 49 h 51"/>
                  <a:gd name="T8" fmla="*/ 2 w 36"/>
                  <a:gd name="T9" fmla="*/ 31 h 51"/>
                </a:gdLst>
                <a:ahLst/>
                <a:cxnLst>
                  <a:cxn ang="0">
                    <a:pos x="T0" y="T1"/>
                  </a:cxn>
                  <a:cxn ang="0">
                    <a:pos x="T2" y="T3"/>
                  </a:cxn>
                  <a:cxn ang="0">
                    <a:pos x="T4" y="T5"/>
                  </a:cxn>
                  <a:cxn ang="0">
                    <a:pos x="T6" y="T7"/>
                  </a:cxn>
                  <a:cxn ang="0">
                    <a:pos x="T8" y="T9"/>
                  </a:cxn>
                </a:cxnLst>
                <a:rect l="0" t="0" r="r" b="b"/>
                <a:pathLst>
                  <a:path w="36" h="51">
                    <a:moveTo>
                      <a:pt x="2" y="31"/>
                    </a:moveTo>
                    <a:cubicBezTo>
                      <a:pt x="6" y="20"/>
                      <a:pt x="14" y="10"/>
                      <a:pt x="25" y="4"/>
                    </a:cubicBezTo>
                    <a:cubicBezTo>
                      <a:pt x="35" y="0"/>
                      <a:pt x="36" y="11"/>
                      <a:pt x="34" y="19"/>
                    </a:cubicBezTo>
                    <a:cubicBezTo>
                      <a:pt x="30" y="31"/>
                      <a:pt x="22" y="44"/>
                      <a:pt x="10" y="49"/>
                    </a:cubicBezTo>
                    <a:cubicBezTo>
                      <a:pt x="0" y="51"/>
                      <a:pt x="0" y="38"/>
                      <a:pt x="2" y="3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3" name="Freeform 15"/>
              <p:cNvSpPr/>
              <p:nvPr/>
            </p:nvSpPr>
            <p:spPr bwMode="auto">
              <a:xfrm>
                <a:off x="494667" y="3358661"/>
                <a:ext cx="38363" cy="39562"/>
              </a:xfrm>
              <a:custGeom>
                <a:avLst/>
                <a:gdLst>
                  <a:gd name="T0" fmla="*/ 3 w 51"/>
                  <a:gd name="T1" fmla="*/ 31 h 53"/>
                  <a:gd name="T2" fmla="*/ 31 w 51"/>
                  <a:gd name="T3" fmla="*/ 3 h 53"/>
                  <a:gd name="T4" fmla="*/ 49 w 51"/>
                  <a:gd name="T5" fmla="*/ 19 h 53"/>
                  <a:gd name="T6" fmla="*/ 18 w 51"/>
                  <a:gd name="T7" fmla="*/ 51 h 53"/>
                  <a:gd name="T8" fmla="*/ 3 w 51"/>
                  <a:gd name="T9" fmla="*/ 31 h 53"/>
                </a:gdLst>
                <a:ahLst/>
                <a:cxnLst>
                  <a:cxn ang="0">
                    <a:pos x="T0" y="T1"/>
                  </a:cxn>
                  <a:cxn ang="0">
                    <a:pos x="T2" y="T3"/>
                  </a:cxn>
                  <a:cxn ang="0">
                    <a:pos x="T4" y="T5"/>
                  </a:cxn>
                  <a:cxn ang="0">
                    <a:pos x="T6" y="T7"/>
                  </a:cxn>
                  <a:cxn ang="0">
                    <a:pos x="T8" y="T9"/>
                  </a:cxn>
                </a:cxnLst>
                <a:rect l="0" t="0" r="r" b="b"/>
                <a:pathLst>
                  <a:path w="51" h="53">
                    <a:moveTo>
                      <a:pt x="3" y="31"/>
                    </a:moveTo>
                    <a:cubicBezTo>
                      <a:pt x="8" y="18"/>
                      <a:pt x="18" y="7"/>
                      <a:pt x="31" y="3"/>
                    </a:cubicBezTo>
                    <a:cubicBezTo>
                      <a:pt x="43" y="0"/>
                      <a:pt x="51" y="7"/>
                      <a:pt x="49" y="19"/>
                    </a:cubicBezTo>
                    <a:cubicBezTo>
                      <a:pt x="44" y="34"/>
                      <a:pt x="33" y="46"/>
                      <a:pt x="18" y="51"/>
                    </a:cubicBezTo>
                    <a:cubicBezTo>
                      <a:pt x="6" y="53"/>
                      <a:pt x="0" y="42"/>
                      <a:pt x="3" y="3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4" name="Freeform 16"/>
              <p:cNvSpPr/>
              <p:nvPr/>
            </p:nvSpPr>
            <p:spPr bwMode="auto">
              <a:xfrm>
                <a:off x="455105" y="3410212"/>
                <a:ext cx="25176" cy="41960"/>
              </a:xfrm>
              <a:custGeom>
                <a:avLst/>
                <a:gdLst>
                  <a:gd name="T0" fmla="*/ 2 w 34"/>
                  <a:gd name="T1" fmla="*/ 32 h 56"/>
                  <a:gd name="T2" fmla="*/ 21 w 34"/>
                  <a:gd name="T3" fmla="*/ 3 h 56"/>
                  <a:gd name="T4" fmla="*/ 33 w 34"/>
                  <a:gd name="T5" fmla="*/ 25 h 56"/>
                  <a:gd name="T6" fmla="*/ 12 w 34"/>
                  <a:gd name="T7" fmla="*/ 56 h 56"/>
                  <a:gd name="T8" fmla="*/ 2 w 34"/>
                  <a:gd name="T9" fmla="*/ 32 h 56"/>
                </a:gdLst>
                <a:ahLst/>
                <a:cxnLst>
                  <a:cxn ang="0">
                    <a:pos x="T0" y="T1"/>
                  </a:cxn>
                  <a:cxn ang="0">
                    <a:pos x="T2" y="T3"/>
                  </a:cxn>
                  <a:cxn ang="0">
                    <a:pos x="T4" y="T5"/>
                  </a:cxn>
                  <a:cxn ang="0">
                    <a:pos x="T6" y="T7"/>
                  </a:cxn>
                  <a:cxn ang="0">
                    <a:pos x="T8" y="T9"/>
                  </a:cxn>
                </a:cxnLst>
                <a:rect l="0" t="0" r="r" b="b"/>
                <a:pathLst>
                  <a:path w="34" h="56">
                    <a:moveTo>
                      <a:pt x="2" y="32"/>
                    </a:moveTo>
                    <a:cubicBezTo>
                      <a:pt x="4" y="21"/>
                      <a:pt x="10" y="7"/>
                      <a:pt x="21" y="3"/>
                    </a:cubicBezTo>
                    <a:cubicBezTo>
                      <a:pt x="33" y="0"/>
                      <a:pt x="34" y="17"/>
                      <a:pt x="33" y="25"/>
                    </a:cubicBezTo>
                    <a:cubicBezTo>
                      <a:pt x="31" y="37"/>
                      <a:pt x="25" y="53"/>
                      <a:pt x="12" y="56"/>
                    </a:cubicBezTo>
                    <a:cubicBezTo>
                      <a:pt x="1" y="56"/>
                      <a:pt x="0" y="40"/>
                      <a:pt x="2" y="3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5" name="Freeform 17"/>
              <p:cNvSpPr/>
              <p:nvPr/>
            </p:nvSpPr>
            <p:spPr bwMode="auto">
              <a:xfrm>
                <a:off x="485076" y="3401820"/>
                <a:ext cx="37164" cy="46755"/>
              </a:xfrm>
              <a:custGeom>
                <a:avLst/>
                <a:gdLst>
                  <a:gd name="T0" fmla="*/ 1 w 50"/>
                  <a:gd name="T1" fmla="*/ 35 h 62"/>
                  <a:gd name="T2" fmla="*/ 28 w 50"/>
                  <a:gd name="T3" fmla="*/ 2 h 62"/>
                  <a:gd name="T4" fmla="*/ 49 w 50"/>
                  <a:gd name="T5" fmla="*/ 27 h 62"/>
                  <a:gd name="T6" fmla="*/ 20 w 50"/>
                  <a:gd name="T7" fmla="*/ 62 h 62"/>
                  <a:gd name="T8" fmla="*/ 1 w 50"/>
                  <a:gd name="T9" fmla="*/ 35 h 62"/>
                </a:gdLst>
                <a:ahLst/>
                <a:cxnLst>
                  <a:cxn ang="0">
                    <a:pos x="T0" y="T1"/>
                  </a:cxn>
                  <a:cxn ang="0">
                    <a:pos x="T2" y="T3"/>
                  </a:cxn>
                  <a:cxn ang="0">
                    <a:pos x="T4" y="T5"/>
                  </a:cxn>
                  <a:cxn ang="0">
                    <a:pos x="T6" y="T7"/>
                  </a:cxn>
                  <a:cxn ang="0">
                    <a:pos x="T8" y="T9"/>
                  </a:cxn>
                </a:cxnLst>
                <a:rect l="0" t="0" r="r" b="b"/>
                <a:pathLst>
                  <a:path w="50" h="62">
                    <a:moveTo>
                      <a:pt x="1" y="35"/>
                    </a:moveTo>
                    <a:cubicBezTo>
                      <a:pt x="4" y="20"/>
                      <a:pt x="14" y="6"/>
                      <a:pt x="28" y="2"/>
                    </a:cubicBezTo>
                    <a:cubicBezTo>
                      <a:pt x="43" y="0"/>
                      <a:pt x="50" y="14"/>
                      <a:pt x="49" y="27"/>
                    </a:cubicBezTo>
                    <a:cubicBezTo>
                      <a:pt x="47" y="43"/>
                      <a:pt x="36" y="59"/>
                      <a:pt x="20" y="62"/>
                    </a:cubicBezTo>
                    <a:cubicBezTo>
                      <a:pt x="5" y="62"/>
                      <a:pt x="0" y="47"/>
                      <a:pt x="1" y="3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6" name="Freeform 18"/>
              <p:cNvSpPr/>
              <p:nvPr/>
            </p:nvSpPr>
            <p:spPr bwMode="auto">
              <a:xfrm>
                <a:off x="529434" y="3394626"/>
                <a:ext cx="49153" cy="51551"/>
              </a:xfrm>
              <a:custGeom>
                <a:avLst/>
                <a:gdLst>
                  <a:gd name="T0" fmla="*/ 1 w 65"/>
                  <a:gd name="T1" fmla="*/ 36 h 68"/>
                  <a:gd name="T2" fmla="*/ 35 w 65"/>
                  <a:gd name="T3" fmla="*/ 1 h 68"/>
                  <a:gd name="T4" fmla="*/ 65 w 65"/>
                  <a:gd name="T5" fmla="*/ 30 h 68"/>
                  <a:gd name="T6" fmla="*/ 29 w 65"/>
                  <a:gd name="T7" fmla="*/ 66 h 68"/>
                  <a:gd name="T8" fmla="*/ 1 w 65"/>
                  <a:gd name="T9" fmla="*/ 36 h 68"/>
                </a:gdLst>
                <a:ahLst/>
                <a:cxnLst>
                  <a:cxn ang="0">
                    <a:pos x="T0" y="T1"/>
                  </a:cxn>
                  <a:cxn ang="0">
                    <a:pos x="T2" y="T3"/>
                  </a:cxn>
                  <a:cxn ang="0">
                    <a:pos x="T4" y="T5"/>
                  </a:cxn>
                  <a:cxn ang="0">
                    <a:pos x="T6" y="T7"/>
                  </a:cxn>
                  <a:cxn ang="0">
                    <a:pos x="T8" y="T9"/>
                  </a:cxn>
                </a:cxnLst>
                <a:rect l="0" t="0" r="r" b="b"/>
                <a:pathLst>
                  <a:path w="65" h="68">
                    <a:moveTo>
                      <a:pt x="1" y="36"/>
                    </a:moveTo>
                    <a:cubicBezTo>
                      <a:pt x="4" y="18"/>
                      <a:pt x="18" y="4"/>
                      <a:pt x="35" y="1"/>
                    </a:cubicBezTo>
                    <a:cubicBezTo>
                      <a:pt x="52" y="0"/>
                      <a:pt x="65" y="13"/>
                      <a:pt x="65" y="30"/>
                    </a:cubicBezTo>
                    <a:cubicBezTo>
                      <a:pt x="63" y="48"/>
                      <a:pt x="48" y="65"/>
                      <a:pt x="29" y="66"/>
                    </a:cubicBezTo>
                    <a:cubicBezTo>
                      <a:pt x="12" y="68"/>
                      <a:pt x="0" y="52"/>
                      <a:pt x="1" y="36"/>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7" name="Freeform 19"/>
              <p:cNvSpPr/>
              <p:nvPr/>
            </p:nvSpPr>
            <p:spPr bwMode="auto">
              <a:xfrm>
                <a:off x="585780" y="3391030"/>
                <a:ext cx="53948" cy="51551"/>
              </a:xfrm>
              <a:custGeom>
                <a:avLst/>
                <a:gdLst>
                  <a:gd name="T0" fmla="*/ 1 w 72"/>
                  <a:gd name="T1" fmla="*/ 34 h 68"/>
                  <a:gd name="T2" fmla="*/ 37 w 72"/>
                  <a:gd name="T3" fmla="*/ 0 h 68"/>
                  <a:gd name="T4" fmla="*/ 72 w 72"/>
                  <a:gd name="T5" fmla="*/ 32 h 68"/>
                  <a:gd name="T6" fmla="*/ 35 w 72"/>
                  <a:gd name="T7" fmla="*/ 68 h 68"/>
                  <a:gd name="T8" fmla="*/ 1 w 72"/>
                  <a:gd name="T9" fmla="*/ 34 h 68"/>
                </a:gdLst>
                <a:ahLst/>
                <a:cxnLst>
                  <a:cxn ang="0">
                    <a:pos x="T0" y="T1"/>
                  </a:cxn>
                  <a:cxn ang="0">
                    <a:pos x="T2" y="T3"/>
                  </a:cxn>
                  <a:cxn ang="0">
                    <a:pos x="T4" y="T5"/>
                  </a:cxn>
                  <a:cxn ang="0">
                    <a:pos x="T6" y="T7"/>
                  </a:cxn>
                  <a:cxn ang="0">
                    <a:pos x="T8" y="T9"/>
                  </a:cxn>
                </a:cxnLst>
                <a:rect l="0" t="0" r="r" b="b"/>
                <a:pathLst>
                  <a:path w="72" h="68">
                    <a:moveTo>
                      <a:pt x="1" y="34"/>
                    </a:moveTo>
                    <a:cubicBezTo>
                      <a:pt x="2" y="15"/>
                      <a:pt x="20" y="2"/>
                      <a:pt x="37" y="0"/>
                    </a:cubicBezTo>
                    <a:cubicBezTo>
                      <a:pt x="56" y="0"/>
                      <a:pt x="72" y="13"/>
                      <a:pt x="72" y="32"/>
                    </a:cubicBezTo>
                    <a:cubicBezTo>
                      <a:pt x="71" y="51"/>
                      <a:pt x="54" y="67"/>
                      <a:pt x="35" y="68"/>
                    </a:cubicBezTo>
                    <a:cubicBezTo>
                      <a:pt x="17" y="68"/>
                      <a:pt x="0" y="53"/>
                      <a:pt x="1" y="34"/>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8" name="Freeform 20"/>
              <p:cNvSpPr/>
              <p:nvPr/>
            </p:nvSpPr>
            <p:spPr bwMode="auto">
              <a:xfrm>
                <a:off x="481480" y="3456967"/>
                <a:ext cx="37164" cy="47954"/>
              </a:xfrm>
              <a:custGeom>
                <a:avLst/>
                <a:gdLst>
                  <a:gd name="T0" fmla="*/ 0 w 49"/>
                  <a:gd name="T1" fmla="*/ 32 h 64"/>
                  <a:gd name="T2" fmla="*/ 24 w 49"/>
                  <a:gd name="T3" fmla="*/ 0 h 64"/>
                  <a:gd name="T4" fmla="*/ 49 w 49"/>
                  <a:gd name="T5" fmla="*/ 32 h 64"/>
                  <a:gd name="T6" fmla="*/ 23 w 49"/>
                  <a:gd name="T7" fmla="*/ 64 h 64"/>
                  <a:gd name="T8" fmla="*/ 0 w 49"/>
                  <a:gd name="T9" fmla="*/ 32 h 64"/>
                </a:gdLst>
                <a:ahLst/>
                <a:cxnLst>
                  <a:cxn ang="0">
                    <a:pos x="T0" y="T1"/>
                  </a:cxn>
                  <a:cxn ang="0">
                    <a:pos x="T2" y="T3"/>
                  </a:cxn>
                  <a:cxn ang="0">
                    <a:pos x="T4" y="T5"/>
                  </a:cxn>
                  <a:cxn ang="0">
                    <a:pos x="T6" y="T7"/>
                  </a:cxn>
                  <a:cxn ang="0">
                    <a:pos x="T8" y="T9"/>
                  </a:cxn>
                </a:cxnLst>
                <a:rect l="0" t="0" r="r" b="b"/>
                <a:pathLst>
                  <a:path w="49" h="64">
                    <a:moveTo>
                      <a:pt x="0" y="32"/>
                    </a:moveTo>
                    <a:cubicBezTo>
                      <a:pt x="1" y="18"/>
                      <a:pt x="9" y="3"/>
                      <a:pt x="24" y="0"/>
                    </a:cubicBezTo>
                    <a:cubicBezTo>
                      <a:pt x="41" y="1"/>
                      <a:pt x="48" y="17"/>
                      <a:pt x="49" y="32"/>
                    </a:cubicBezTo>
                    <a:cubicBezTo>
                      <a:pt x="48" y="46"/>
                      <a:pt x="39" y="63"/>
                      <a:pt x="23" y="64"/>
                    </a:cubicBezTo>
                    <a:cubicBezTo>
                      <a:pt x="8" y="61"/>
                      <a:pt x="1" y="46"/>
                      <a:pt x="0" y="3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99" name="Freeform 21"/>
              <p:cNvSpPr/>
              <p:nvPr/>
            </p:nvSpPr>
            <p:spPr bwMode="auto">
              <a:xfrm>
                <a:off x="527036" y="3454569"/>
                <a:ext cx="47954" cy="50352"/>
              </a:xfrm>
              <a:custGeom>
                <a:avLst/>
                <a:gdLst>
                  <a:gd name="T0" fmla="*/ 0 w 63"/>
                  <a:gd name="T1" fmla="*/ 35 h 67"/>
                  <a:gd name="T2" fmla="*/ 31 w 63"/>
                  <a:gd name="T3" fmla="*/ 0 h 67"/>
                  <a:gd name="T4" fmla="*/ 63 w 63"/>
                  <a:gd name="T5" fmla="*/ 33 h 67"/>
                  <a:gd name="T6" fmla="*/ 30 w 63"/>
                  <a:gd name="T7" fmla="*/ 67 h 67"/>
                  <a:gd name="T8" fmla="*/ 0 w 63"/>
                  <a:gd name="T9" fmla="*/ 35 h 67"/>
                </a:gdLst>
                <a:ahLst/>
                <a:cxnLst>
                  <a:cxn ang="0">
                    <a:pos x="T0" y="T1"/>
                  </a:cxn>
                  <a:cxn ang="0">
                    <a:pos x="T2" y="T3"/>
                  </a:cxn>
                  <a:cxn ang="0">
                    <a:pos x="T4" y="T5"/>
                  </a:cxn>
                  <a:cxn ang="0">
                    <a:pos x="T6" y="T7"/>
                  </a:cxn>
                  <a:cxn ang="0">
                    <a:pos x="T8" y="T9"/>
                  </a:cxn>
                </a:cxnLst>
                <a:rect l="0" t="0" r="r" b="b"/>
                <a:pathLst>
                  <a:path w="63" h="67">
                    <a:moveTo>
                      <a:pt x="0" y="35"/>
                    </a:moveTo>
                    <a:cubicBezTo>
                      <a:pt x="2" y="18"/>
                      <a:pt x="14" y="3"/>
                      <a:pt x="31" y="0"/>
                    </a:cubicBezTo>
                    <a:cubicBezTo>
                      <a:pt x="49" y="1"/>
                      <a:pt x="62" y="16"/>
                      <a:pt x="63" y="33"/>
                    </a:cubicBezTo>
                    <a:cubicBezTo>
                      <a:pt x="62" y="51"/>
                      <a:pt x="48" y="66"/>
                      <a:pt x="30" y="67"/>
                    </a:cubicBezTo>
                    <a:cubicBezTo>
                      <a:pt x="13" y="66"/>
                      <a:pt x="1" y="52"/>
                      <a:pt x="0" y="3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0" name="Freeform 22"/>
              <p:cNvSpPr/>
              <p:nvPr/>
            </p:nvSpPr>
            <p:spPr bwMode="auto">
              <a:xfrm>
                <a:off x="579786" y="3450972"/>
                <a:ext cx="51551" cy="50352"/>
              </a:xfrm>
              <a:custGeom>
                <a:avLst/>
                <a:gdLst>
                  <a:gd name="T0" fmla="*/ 0 w 68"/>
                  <a:gd name="T1" fmla="*/ 35 h 67"/>
                  <a:gd name="T2" fmla="*/ 35 w 68"/>
                  <a:gd name="T3" fmla="*/ 0 h 67"/>
                  <a:gd name="T4" fmla="*/ 68 w 68"/>
                  <a:gd name="T5" fmla="*/ 33 h 67"/>
                  <a:gd name="T6" fmla="*/ 33 w 68"/>
                  <a:gd name="T7" fmla="*/ 67 h 67"/>
                  <a:gd name="T8" fmla="*/ 0 w 68"/>
                  <a:gd name="T9" fmla="*/ 35 h 67"/>
                </a:gdLst>
                <a:ahLst/>
                <a:cxnLst>
                  <a:cxn ang="0">
                    <a:pos x="T0" y="T1"/>
                  </a:cxn>
                  <a:cxn ang="0">
                    <a:pos x="T2" y="T3"/>
                  </a:cxn>
                  <a:cxn ang="0">
                    <a:pos x="T4" y="T5"/>
                  </a:cxn>
                  <a:cxn ang="0">
                    <a:pos x="T6" y="T7"/>
                  </a:cxn>
                  <a:cxn ang="0">
                    <a:pos x="T8" y="T9"/>
                  </a:cxn>
                </a:cxnLst>
                <a:rect l="0" t="0" r="r" b="b"/>
                <a:pathLst>
                  <a:path w="68" h="67">
                    <a:moveTo>
                      <a:pt x="0" y="35"/>
                    </a:moveTo>
                    <a:cubicBezTo>
                      <a:pt x="1" y="16"/>
                      <a:pt x="17" y="2"/>
                      <a:pt x="35" y="0"/>
                    </a:cubicBezTo>
                    <a:cubicBezTo>
                      <a:pt x="53" y="1"/>
                      <a:pt x="67" y="15"/>
                      <a:pt x="68" y="33"/>
                    </a:cubicBezTo>
                    <a:cubicBezTo>
                      <a:pt x="66" y="52"/>
                      <a:pt x="51" y="66"/>
                      <a:pt x="33" y="67"/>
                    </a:cubicBezTo>
                    <a:cubicBezTo>
                      <a:pt x="15" y="67"/>
                      <a:pt x="0" y="53"/>
                      <a:pt x="0" y="3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1" name="Freeform 23"/>
              <p:cNvSpPr/>
              <p:nvPr/>
            </p:nvSpPr>
            <p:spPr bwMode="auto">
              <a:xfrm>
                <a:off x="515047" y="3295122"/>
                <a:ext cx="28802" cy="14386"/>
              </a:xfrm>
              <a:custGeom>
                <a:avLst/>
                <a:gdLst>
                  <a:gd name="T0" fmla="*/ 4 w 34"/>
                  <a:gd name="T1" fmla="*/ 15 h 19"/>
                  <a:gd name="T2" fmla="*/ 23 w 34"/>
                  <a:gd name="T3" fmla="*/ 4 h 19"/>
                  <a:gd name="T4" fmla="*/ 31 w 34"/>
                  <a:gd name="T5" fmla="*/ 3 h 19"/>
                  <a:gd name="T6" fmla="*/ 11 w 34"/>
                  <a:gd name="T7" fmla="*/ 15 h 19"/>
                  <a:gd name="T8" fmla="*/ 4 w 34"/>
                  <a:gd name="T9" fmla="*/ 15 h 19"/>
                </a:gdLst>
                <a:ahLst/>
                <a:cxnLst>
                  <a:cxn ang="0">
                    <a:pos x="T0" y="T1"/>
                  </a:cxn>
                  <a:cxn ang="0">
                    <a:pos x="T2" y="T3"/>
                  </a:cxn>
                  <a:cxn ang="0">
                    <a:pos x="T4" y="T5"/>
                  </a:cxn>
                  <a:cxn ang="0">
                    <a:pos x="T6" y="T7"/>
                  </a:cxn>
                  <a:cxn ang="0">
                    <a:pos x="T8" y="T9"/>
                  </a:cxn>
                </a:cxnLst>
                <a:rect l="0" t="0" r="r" b="b"/>
                <a:pathLst>
                  <a:path w="34" h="19">
                    <a:moveTo>
                      <a:pt x="4" y="15"/>
                    </a:moveTo>
                    <a:cubicBezTo>
                      <a:pt x="10" y="10"/>
                      <a:pt x="16" y="7"/>
                      <a:pt x="23" y="4"/>
                    </a:cubicBezTo>
                    <a:cubicBezTo>
                      <a:pt x="24" y="4"/>
                      <a:pt x="34" y="0"/>
                      <a:pt x="31" y="3"/>
                    </a:cubicBezTo>
                    <a:cubicBezTo>
                      <a:pt x="25" y="8"/>
                      <a:pt x="18" y="12"/>
                      <a:pt x="11" y="15"/>
                    </a:cubicBezTo>
                    <a:cubicBezTo>
                      <a:pt x="10" y="16"/>
                      <a:pt x="0" y="19"/>
                      <a:pt x="4" y="1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2" name="Freeform 24"/>
              <p:cNvSpPr/>
              <p:nvPr/>
            </p:nvSpPr>
            <p:spPr bwMode="auto">
              <a:xfrm>
                <a:off x="540223" y="3284332"/>
                <a:ext cx="31546" cy="14386"/>
              </a:xfrm>
              <a:custGeom>
                <a:avLst/>
                <a:gdLst>
                  <a:gd name="T0" fmla="*/ 3 w 37"/>
                  <a:gd name="T1" fmla="*/ 14 h 18"/>
                  <a:gd name="T2" fmla="*/ 23 w 37"/>
                  <a:gd name="T3" fmla="*/ 4 h 18"/>
                  <a:gd name="T4" fmla="*/ 35 w 37"/>
                  <a:gd name="T5" fmla="*/ 4 h 18"/>
                  <a:gd name="T6" fmla="*/ 14 w 37"/>
                  <a:gd name="T7" fmla="*/ 14 h 18"/>
                  <a:gd name="T8" fmla="*/ 3 w 37"/>
                  <a:gd name="T9" fmla="*/ 14 h 18"/>
                </a:gdLst>
                <a:ahLst/>
                <a:cxnLst>
                  <a:cxn ang="0">
                    <a:pos x="T0" y="T1"/>
                  </a:cxn>
                  <a:cxn ang="0">
                    <a:pos x="T2" y="T3"/>
                  </a:cxn>
                  <a:cxn ang="0">
                    <a:pos x="T4" y="T5"/>
                  </a:cxn>
                  <a:cxn ang="0">
                    <a:pos x="T6" y="T7"/>
                  </a:cxn>
                  <a:cxn ang="0">
                    <a:pos x="T8" y="T9"/>
                  </a:cxn>
                </a:cxnLst>
                <a:rect l="0" t="0" r="r" b="b"/>
                <a:pathLst>
                  <a:path w="37" h="18">
                    <a:moveTo>
                      <a:pt x="3" y="14"/>
                    </a:moveTo>
                    <a:cubicBezTo>
                      <a:pt x="9" y="9"/>
                      <a:pt x="16" y="7"/>
                      <a:pt x="23" y="4"/>
                    </a:cubicBezTo>
                    <a:cubicBezTo>
                      <a:pt x="24" y="4"/>
                      <a:pt x="37" y="0"/>
                      <a:pt x="35" y="4"/>
                    </a:cubicBezTo>
                    <a:cubicBezTo>
                      <a:pt x="29" y="9"/>
                      <a:pt x="21" y="11"/>
                      <a:pt x="14" y="14"/>
                    </a:cubicBezTo>
                    <a:cubicBezTo>
                      <a:pt x="12" y="14"/>
                      <a:pt x="0" y="18"/>
                      <a:pt x="3" y="14"/>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3" name="Freeform 25"/>
              <p:cNvSpPr/>
              <p:nvPr/>
            </p:nvSpPr>
            <p:spPr bwMode="auto">
              <a:xfrm>
                <a:off x="570195" y="3278338"/>
                <a:ext cx="31546" cy="10790"/>
              </a:xfrm>
              <a:custGeom>
                <a:avLst/>
                <a:gdLst>
                  <a:gd name="T0" fmla="*/ 2 w 37"/>
                  <a:gd name="T1" fmla="*/ 11 h 15"/>
                  <a:gd name="T2" fmla="*/ 22 w 37"/>
                  <a:gd name="T3" fmla="*/ 4 h 15"/>
                  <a:gd name="T4" fmla="*/ 37 w 37"/>
                  <a:gd name="T5" fmla="*/ 4 h 15"/>
                  <a:gd name="T6" fmla="*/ 17 w 37"/>
                  <a:gd name="T7" fmla="*/ 11 h 15"/>
                  <a:gd name="T8" fmla="*/ 2 w 37"/>
                  <a:gd name="T9" fmla="*/ 11 h 15"/>
                </a:gdLst>
                <a:ahLst/>
                <a:cxnLst>
                  <a:cxn ang="0">
                    <a:pos x="T0" y="T1"/>
                  </a:cxn>
                  <a:cxn ang="0">
                    <a:pos x="T2" y="T3"/>
                  </a:cxn>
                  <a:cxn ang="0">
                    <a:pos x="T4" y="T5"/>
                  </a:cxn>
                  <a:cxn ang="0">
                    <a:pos x="T6" y="T7"/>
                  </a:cxn>
                  <a:cxn ang="0">
                    <a:pos x="T8" y="T9"/>
                  </a:cxn>
                </a:cxnLst>
                <a:rect l="0" t="0" r="r" b="b"/>
                <a:pathLst>
                  <a:path w="37" h="15">
                    <a:moveTo>
                      <a:pt x="2" y="11"/>
                    </a:moveTo>
                    <a:cubicBezTo>
                      <a:pt x="7" y="6"/>
                      <a:pt x="15" y="5"/>
                      <a:pt x="22" y="4"/>
                    </a:cubicBezTo>
                    <a:cubicBezTo>
                      <a:pt x="24" y="3"/>
                      <a:pt x="37" y="0"/>
                      <a:pt x="37" y="4"/>
                    </a:cubicBezTo>
                    <a:cubicBezTo>
                      <a:pt x="34" y="10"/>
                      <a:pt x="23" y="10"/>
                      <a:pt x="17" y="11"/>
                    </a:cubicBezTo>
                    <a:cubicBezTo>
                      <a:pt x="15" y="12"/>
                      <a:pt x="0" y="15"/>
                      <a:pt x="2" y="1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4" name="Freeform 26"/>
              <p:cNvSpPr/>
              <p:nvPr/>
            </p:nvSpPr>
            <p:spPr bwMode="auto">
              <a:xfrm>
                <a:off x="483877" y="3317900"/>
                <a:ext cx="24687" cy="16784"/>
              </a:xfrm>
              <a:custGeom>
                <a:avLst/>
                <a:gdLst>
                  <a:gd name="T0" fmla="*/ 3 w 29"/>
                  <a:gd name="T1" fmla="*/ 18 h 23"/>
                  <a:gd name="T2" fmla="*/ 21 w 29"/>
                  <a:gd name="T3" fmla="*/ 3 h 23"/>
                  <a:gd name="T4" fmla="*/ 25 w 29"/>
                  <a:gd name="T5" fmla="*/ 4 h 23"/>
                  <a:gd name="T6" fmla="*/ 6 w 29"/>
                  <a:gd name="T7" fmla="*/ 21 h 23"/>
                  <a:gd name="T8" fmla="*/ 3 w 29"/>
                  <a:gd name="T9" fmla="*/ 18 h 23"/>
                </a:gdLst>
                <a:ahLst/>
                <a:cxnLst>
                  <a:cxn ang="0">
                    <a:pos x="T0" y="T1"/>
                  </a:cxn>
                  <a:cxn ang="0">
                    <a:pos x="T2" y="T3"/>
                  </a:cxn>
                  <a:cxn ang="0">
                    <a:pos x="T4" y="T5"/>
                  </a:cxn>
                  <a:cxn ang="0">
                    <a:pos x="T6" y="T7"/>
                  </a:cxn>
                  <a:cxn ang="0">
                    <a:pos x="T8" y="T9"/>
                  </a:cxn>
                </a:cxnLst>
                <a:rect l="0" t="0" r="r" b="b"/>
                <a:pathLst>
                  <a:path w="29" h="23">
                    <a:moveTo>
                      <a:pt x="3" y="18"/>
                    </a:moveTo>
                    <a:cubicBezTo>
                      <a:pt x="8" y="12"/>
                      <a:pt x="14" y="7"/>
                      <a:pt x="21" y="3"/>
                    </a:cubicBezTo>
                    <a:cubicBezTo>
                      <a:pt x="24" y="2"/>
                      <a:pt x="29" y="0"/>
                      <a:pt x="25" y="4"/>
                    </a:cubicBezTo>
                    <a:cubicBezTo>
                      <a:pt x="20" y="11"/>
                      <a:pt x="13" y="16"/>
                      <a:pt x="6" y="21"/>
                    </a:cubicBezTo>
                    <a:cubicBezTo>
                      <a:pt x="2" y="23"/>
                      <a:pt x="0" y="22"/>
                      <a:pt x="3" y="18"/>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5" name="Freeform 27"/>
              <p:cNvSpPr/>
              <p:nvPr/>
            </p:nvSpPr>
            <p:spPr bwMode="auto">
              <a:xfrm>
                <a:off x="503059" y="3304713"/>
                <a:ext cx="31546" cy="17983"/>
              </a:xfrm>
              <a:custGeom>
                <a:avLst/>
                <a:gdLst>
                  <a:gd name="T0" fmla="*/ 4 w 37"/>
                  <a:gd name="T1" fmla="*/ 19 h 24"/>
                  <a:gd name="T2" fmla="*/ 25 w 37"/>
                  <a:gd name="T3" fmla="*/ 4 h 24"/>
                  <a:gd name="T4" fmla="*/ 33 w 37"/>
                  <a:gd name="T5" fmla="*/ 5 h 24"/>
                  <a:gd name="T6" fmla="*/ 11 w 37"/>
                  <a:gd name="T7" fmla="*/ 20 h 24"/>
                  <a:gd name="T8" fmla="*/ 4 w 37"/>
                  <a:gd name="T9" fmla="*/ 19 h 24"/>
                </a:gdLst>
                <a:ahLst/>
                <a:cxnLst>
                  <a:cxn ang="0">
                    <a:pos x="T0" y="T1"/>
                  </a:cxn>
                  <a:cxn ang="0">
                    <a:pos x="T2" y="T3"/>
                  </a:cxn>
                  <a:cxn ang="0">
                    <a:pos x="T4" y="T5"/>
                  </a:cxn>
                  <a:cxn ang="0">
                    <a:pos x="T6" y="T7"/>
                  </a:cxn>
                  <a:cxn ang="0">
                    <a:pos x="T8" y="T9"/>
                  </a:cxn>
                </a:cxnLst>
                <a:rect l="0" t="0" r="r" b="b"/>
                <a:pathLst>
                  <a:path w="37" h="24">
                    <a:moveTo>
                      <a:pt x="4" y="19"/>
                    </a:moveTo>
                    <a:cubicBezTo>
                      <a:pt x="10" y="12"/>
                      <a:pt x="17" y="8"/>
                      <a:pt x="25" y="4"/>
                    </a:cubicBezTo>
                    <a:cubicBezTo>
                      <a:pt x="27" y="3"/>
                      <a:pt x="37" y="0"/>
                      <a:pt x="33" y="5"/>
                    </a:cubicBezTo>
                    <a:cubicBezTo>
                      <a:pt x="27" y="12"/>
                      <a:pt x="19" y="16"/>
                      <a:pt x="11" y="20"/>
                    </a:cubicBezTo>
                    <a:cubicBezTo>
                      <a:pt x="8" y="22"/>
                      <a:pt x="0" y="24"/>
                      <a:pt x="4" y="19"/>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6" name="Freeform 28"/>
              <p:cNvSpPr/>
              <p:nvPr/>
            </p:nvSpPr>
            <p:spPr bwMode="auto">
              <a:xfrm>
                <a:off x="452707" y="3345474"/>
                <a:ext cx="21945" cy="22778"/>
              </a:xfrm>
              <a:custGeom>
                <a:avLst/>
                <a:gdLst>
                  <a:gd name="T0" fmla="*/ 5 w 25"/>
                  <a:gd name="T1" fmla="*/ 21 h 30"/>
                  <a:gd name="T2" fmla="*/ 20 w 25"/>
                  <a:gd name="T3" fmla="*/ 3 h 30"/>
                  <a:gd name="T4" fmla="*/ 21 w 25"/>
                  <a:gd name="T5" fmla="*/ 8 h 30"/>
                  <a:gd name="T6" fmla="*/ 5 w 25"/>
                  <a:gd name="T7" fmla="*/ 27 h 30"/>
                  <a:gd name="T8" fmla="*/ 5 w 25"/>
                  <a:gd name="T9" fmla="*/ 21 h 30"/>
                </a:gdLst>
                <a:ahLst/>
                <a:cxnLst>
                  <a:cxn ang="0">
                    <a:pos x="T0" y="T1"/>
                  </a:cxn>
                  <a:cxn ang="0">
                    <a:pos x="T2" y="T3"/>
                  </a:cxn>
                  <a:cxn ang="0">
                    <a:pos x="T4" y="T5"/>
                  </a:cxn>
                  <a:cxn ang="0">
                    <a:pos x="T6" y="T7"/>
                  </a:cxn>
                  <a:cxn ang="0">
                    <a:pos x="T8" y="T9"/>
                  </a:cxn>
                </a:cxnLst>
                <a:rect l="0" t="0" r="r" b="b"/>
                <a:pathLst>
                  <a:path w="25" h="30">
                    <a:moveTo>
                      <a:pt x="5" y="21"/>
                    </a:moveTo>
                    <a:cubicBezTo>
                      <a:pt x="9" y="14"/>
                      <a:pt x="14" y="8"/>
                      <a:pt x="20" y="3"/>
                    </a:cubicBezTo>
                    <a:cubicBezTo>
                      <a:pt x="25" y="0"/>
                      <a:pt x="23" y="5"/>
                      <a:pt x="21" y="8"/>
                    </a:cubicBezTo>
                    <a:cubicBezTo>
                      <a:pt x="17" y="15"/>
                      <a:pt x="11" y="21"/>
                      <a:pt x="5" y="27"/>
                    </a:cubicBezTo>
                    <a:cubicBezTo>
                      <a:pt x="0" y="30"/>
                      <a:pt x="4" y="23"/>
                      <a:pt x="5" y="2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7" name="Freeform 29"/>
              <p:cNvSpPr/>
              <p:nvPr/>
            </p:nvSpPr>
            <p:spPr bwMode="auto">
              <a:xfrm>
                <a:off x="469491" y="3333485"/>
                <a:ext cx="24687" cy="22778"/>
              </a:xfrm>
              <a:custGeom>
                <a:avLst/>
                <a:gdLst>
                  <a:gd name="T0" fmla="*/ 3 w 29"/>
                  <a:gd name="T1" fmla="*/ 22 h 31"/>
                  <a:gd name="T2" fmla="*/ 22 w 29"/>
                  <a:gd name="T3" fmla="*/ 3 h 31"/>
                  <a:gd name="T4" fmla="*/ 26 w 29"/>
                  <a:gd name="T5" fmla="*/ 7 h 31"/>
                  <a:gd name="T6" fmla="*/ 6 w 29"/>
                  <a:gd name="T7" fmla="*/ 27 h 31"/>
                  <a:gd name="T8" fmla="*/ 3 w 29"/>
                  <a:gd name="T9" fmla="*/ 22 h 31"/>
                </a:gdLst>
                <a:ahLst/>
                <a:cxnLst>
                  <a:cxn ang="0">
                    <a:pos x="T0" y="T1"/>
                  </a:cxn>
                  <a:cxn ang="0">
                    <a:pos x="T2" y="T3"/>
                  </a:cxn>
                  <a:cxn ang="0">
                    <a:pos x="T4" y="T5"/>
                  </a:cxn>
                  <a:cxn ang="0">
                    <a:pos x="T6" y="T7"/>
                  </a:cxn>
                  <a:cxn ang="0">
                    <a:pos x="T8" y="T9"/>
                  </a:cxn>
                </a:cxnLst>
                <a:rect l="0" t="0" r="r" b="b"/>
                <a:pathLst>
                  <a:path w="29" h="31">
                    <a:moveTo>
                      <a:pt x="3" y="22"/>
                    </a:moveTo>
                    <a:cubicBezTo>
                      <a:pt x="8" y="14"/>
                      <a:pt x="15" y="8"/>
                      <a:pt x="22" y="3"/>
                    </a:cubicBezTo>
                    <a:cubicBezTo>
                      <a:pt x="27" y="0"/>
                      <a:pt x="29" y="2"/>
                      <a:pt x="26" y="7"/>
                    </a:cubicBezTo>
                    <a:cubicBezTo>
                      <a:pt x="20" y="15"/>
                      <a:pt x="14" y="22"/>
                      <a:pt x="6" y="27"/>
                    </a:cubicBezTo>
                    <a:cubicBezTo>
                      <a:pt x="0" y="31"/>
                      <a:pt x="1" y="25"/>
                      <a:pt x="3" y="2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8" name="Freeform 30"/>
              <p:cNvSpPr/>
              <p:nvPr/>
            </p:nvSpPr>
            <p:spPr bwMode="auto">
              <a:xfrm>
                <a:off x="640927" y="3292724"/>
                <a:ext cx="37164" cy="16784"/>
              </a:xfrm>
              <a:custGeom>
                <a:avLst/>
                <a:gdLst>
                  <a:gd name="T0" fmla="*/ 0 w 51"/>
                  <a:gd name="T1" fmla="*/ 9 h 22"/>
                  <a:gd name="T2" fmla="*/ 21 w 51"/>
                  <a:gd name="T3" fmla="*/ 1 h 22"/>
                  <a:gd name="T4" fmla="*/ 48 w 51"/>
                  <a:gd name="T5" fmla="*/ 12 h 22"/>
                  <a:gd name="T6" fmla="*/ 28 w 51"/>
                  <a:gd name="T7" fmla="*/ 22 h 22"/>
                  <a:gd name="T8" fmla="*/ 0 w 51"/>
                  <a:gd name="T9" fmla="*/ 9 h 22"/>
                </a:gdLst>
                <a:ahLst/>
                <a:cxnLst>
                  <a:cxn ang="0">
                    <a:pos x="T0" y="T1"/>
                  </a:cxn>
                  <a:cxn ang="0">
                    <a:pos x="T2" y="T3"/>
                  </a:cxn>
                  <a:cxn ang="0">
                    <a:pos x="T4" y="T5"/>
                  </a:cxn>
                  <a:cxn ang="0">
                    <a:pos x="T6" y="T7"/>
                  </a:cxn>
                  <a:cxn ang="0">
                    <a:pos x="T8" y="T9"/>
                  </a:cxn>
                </a:cxnLst>
                <a:rect l="0" t="0" r="r" b="b"/>
                <a:pathLst>
                  <a:path w="51" h="22">
                    <a:moveTo>
                      <a:pt x="0" y="9"/>
                    </a:moveTo>
                    <a:cubicBezTo>
                      <a:pt x="0" y="0"/>
                      <a:pt x="15" y="0"/>
                      <a:pt x="21" y="1"/>
                    </a:cubicBezTo>
                    <a:cubicBezTo>
                      <a:pt x="30" y="1"/>
                      <a:pt x="43" y="4"/>
                      <a:pt x="48" y="12"/>
                    </a:cubicBezTo>
                    <a:cubicBezTo>
                      <a:pt x="51" y="22"/>
                      <a:pt x="34" y="22"/>
                      <a:pt x="28" y="22"/>
                    </a:cubicBezTo>
                    <a:cubicBezTo>
                      <a:pt x="19" y="21"/>
                      <a:pt x="4" y="19"/>
                      <a:pt x="0" y="9"/>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09" name="Freeform 31"/>
              <p:cNvSpPr/>
              <p:nvPr/>
            </p:nvSpPr>
            <p:spPr bwMode="auto">
              <a:xfrm>
                <a:off x="439520" y="3365854"/>
                <a:ext cx="21945" cy="28772"/>
              </a:xfrm>
              <a:custGeom>
                <a:avLst/>
                <a:gdLst>
                  <a:gd name="T0" fmla="*/ 6 w 26"/>
                  <a:gd name="T1" fmla="*/ 24 h 38"/>
                  <a:gd name="T2" fmla="*/ 20 w 26"/>
                  <a:gd name="T3" fmla="*/ 4 h 38"/>
                  <a:gd name="T4" fmla="*/ 21 w 26"/>
                  <a:gd name="T5" fmla="*/ 12 h 38"/>
                  <a:gd name="T6" fmla="*/ 6 w 26"/>
                  <a:gd name="T7" fmla="*/ 34 h 38"/>
                  <a:gd name="T8" fmla="*/ 6 w 26"/>
                  <a:gd name="T9" fmla="*/ 24 h 38"/>
                </a:gdLst>
                <a:ahLst/>
                <a:cxnLst>
                  <a:cxn ang="0">
                    <a:pos x="T0" y="T1"/>
                  </a:cxn>
                  <a:cxn ang="0">
                    <a:pos x="T2" y="T3"/>
                  </a:cxn>
                  <a:cxn ang="0">
                    <a:pos x="T4" y="T5"/>
                  </a:cxn>
                  <a:cxn ang="0">
                    <a:pos x="T6" y="T7"/>
                  </a:cxn>
                  <a:cxn ang="0">
                    <a:pos x="T8" y="T9"/>
                  </a:cxn>
                </a:cxnLst>
                <a:rect l="0" t="0" r="r" b="b"/>
                <a:pathLst>
                  <a:path w="26" h="38">
                    <a:moveTo>
                      <a:pt x="6" y="24"/>
                    </a:moveTo>
                    <a:cubicBezTo>
                      <a:pt x="10" y="17"/>
                      <a:pt x="14" y="10"/>
                      <a:pt x="20" y="4"/>
                    </a:cubicBezTo>
                    <a:cubicBezTo>
                      <a:pt x="26" y="0"/>
                      <a:pt x="22" y="10"/>
                      <a:pt x="21" y="12"/>
                    </a:cubicBezTo>
                    <a:cubicBezTo>
                      <a:pt x="17" y="20"/>
                      <a:pt x="12" y="29"/>
                      <a:pt x="6" y="34"/>
                    </a:cubicBezTo>
                    <a:cubicBezTo>
                      <a:pt x="0" y="38"/>
                      <a:pt x="5" y="26"/>
                      <a:pt x="6" y="24"/>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0" name="Freeform 32"/>
              <p:cNvSpPr/>
              <p:nvPr/>
            </p:nvSpPr>
            <p:spPr bwMode="auto">
              <a:xfrm>
                <a:off x="453906" y="3353866"/>
                <a:ext cx="26059" cy="31170"/>
              </a:xfrm>
              <a:custGeom>
                <a:avLst/>
                <a:gdLst>
                  <a:gd name="T0" fmla="*/ 4 w 30"/>
                  <a:gd name="T1" fmla="*/ 26 h 40"/>
                  <a:gd name="T2" fmla="*/ 23 w 30"/>
                  <a:gd name="T3" fmla="*/ 4 h 40"/>
                  <a:gd name="T4" fmla="*/ 26 w 30"/>
                  <a:gd name="T5" fmla="*/ 12 h 40"/>
                  <a:gd name="T6" fmla="*/ 7 w 30"/>
                  <a:gd name="T7" fmla="*/ 36 h 40"/>
                  <a:gd name="T8" fmla="*/ 4 w 30"/>
                  <a:gd name="T9" fmla="*/ 26 h 40"/>
                </a:gdLst>
                <a:ahLst/>
                <a:cxnLst>
                  <a:cxn ang="0">
                    <a:pos x="T0" y="T1"/>
                  </a:cxn>
                  <a:cxn ang="0">
                    <a:pos x="T2" y="T3"/>
                  </a:cxn>
                  <a:cxn ang="0">
                    <a:pos x="T4" y="T5"/>
                  </a:cxn>
                  <a:cxn ang="0">
                    <a:pos x="T6" y="T7"/>
                  </a:cxn>
                  <a:cxn ang="0">
                    <a:pos x="T8" y="T9"/>
                  </a:cxn>
                </a:cxnLst>
                <a:rect l="0" t="0" r="r" b="b"/>
                <a:pathLst>
                  <a:path w="30" h="40">
                    <a:moveTo>
                      <a:pt x="4" y="26"/>
                    </a:moveTo>
                    <a:cubicBezTo>
                      <a:pt x="9" y="17"/>
                      <a:pt x="15" y="10"/>
                      <a:pt x="23" y="4"/>
                    </a:cubicBezTo>
                    <a:cubicBezTo>
                      <a:pt x="30" y="0"/>
                      <a:pt x="29" y="8"/>
                      <a:pt x="26" y="12"/>
                    </a:cubicBezTo>
                    <a:cubicBezTo>
                      <a:pt x="22" y="21"/>
                      <a:pt x="15" y="30"/>
                      <a:pt x="7" y="36"/>
                    </a:cubicBezTo>
                    <a:cubicBezTo>
                      <a:pt x="0" y="40"/>
                      <a:pt x="3" y="29"/>
                      <a:pt x="4" y="26"/>
                    </a:cubicBezTo>
                    <a:close/>
                  </a:path>
                </a:pathLst>
              </a:custGeom>
              <a:grpFill/>
              <a:ln>
                <a:noFill/>
              </a:ln>
            </p:spPr>
            <p:txBody>
              <a:bodyPr vert="horz" wrap="square" lIns="121920" tIns="60960" rIns="121920" bIns="60960" numCol="1" anchor="t" anchorCtr="0" compatLnSpc="1"/>
              <a:lstStyle/>
              <a:p>
                <a:endParaRPr lang="zh-CN" altLang="en-US" sz="2400" u="sng" dirty="0">
                  <a:solidFill>
                    <a:srgbClr val="3F4253"/>
                  </a:solidFill>
                </a:endParaRPr>
              </a:p>
            </p:txBody>
          </p:sp>
          <p:sp>
            <p:nvSpPr>
              <p:cNvPr id="111" name="Freeform 33"/>
              <p:cNvSpPr/>
              <p:nvPr/>
            </p:nvSpPr>
            <p:spPr bwMode="auto">
              <a:xfrm>
                <a:off x="543820" y="3317900"/>
                <a:ext cx="44358" cy="27574"/>
              </a:xfrm>
              <a:custGeom>
                <a:avLst/>
                <a:gdLst>
                  <a:gd name="T0" fmla="*/ 3 w 58"/>
                  <a:gd name="T1" fmla="*/ 22 h 37"/>
                  <a:gd name="T2" fmla="*/ 33 w 58"/>
                  <a:gd name="T3" fmla="*/ 1 h 37"/>
                  <a:gd name="T4" fmla="*/ 56 w 58"/>
                  <a:gd name="T5" fmla="*/ 12 h 37"/>
                  <a:gd name="T6" fmla="*/ 24 w 58"/>
                  <a:gd name="T7" fmla="*/ 35 h 37"/>
                  <a:gd name="T8" fmla="*/ 3 w 58"/>
                  <a:gd name="T9" fmla="*/ 22 h 37"/>
                </a:gdLst>
                <a:ahLst/>
                <a:cxnLst>
                  <a:cxn ang="0">
                    <a:pos x="T0" y="T1"/>
                  </a:cxn>
                  <a:cxn ang="0">
                    <a:pos x="T2" y="T3"/>
                  </a:cxn>
                  <a:cxn ang="0">
                    <a:pos x="T4" y="T5"/>
                  </a:cxn>
                  <a:cxn ang="0">
                    <a:pos x="T6" y="T7"/>
                  </a:cxn>
                  <a:cxn ang="0">
                    <a:pos x="T8" y="T9"/>
                  </a:cxn>
                </a:cxnLst>
                <a:rect l="0" t="0" r="r" b="b"/>
                <a:pathLst>
                  <a:path w="58" h="37">
                    <a:moveTo>
                      <a:pt x="3" y="22"/>
                    </a:moveTo>
                    <a:cubicBezTo>
                      <a:pt x="8" y="10"/>
                      <a:pt x="21" y="4"/>
                      <a:pt x="33" y="1"/>
                    </a:cubicBezTo>
                    <a:cubicBezTo>
                      <a:pt x="42" y="0"/>
                      <a:pt x="58" y="0"/>
                      <a:pt x="56" y="12"/>
                    </a:cubicBezTo>
                    <a:cubicBezTo>
                      <a:pt x="53" y="26"/>
                      <a:pt x="36" y="33"/>
                      <a:pt x="24" y="35"/>
                    </a:cubicBezTo>
                    <a:cubicBezTo>
                      <a:pt x="15" y="37"/>
                      <a:pt x="0" y="35"/>
                      <a:pt x="3" y="2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2" name="Freeform 34"/>
              <p:cNvSpPr/>
              <p:nvPr/>
            </p:nvSpPr>
            <p:spPr bwMode="auto">
              <a:xfrm>
                <a:off x="594172" y="3311906"/>
                <a:ext cx="44358" cy="26375"/>
              </a:xfrm>
              <a:custGeom>
                <a:avLst/>
                <a:gdLst>
                  <a:gd name="T0" fmla="*/ 1 w 59"/>
                  <a:gd name="T1" fmla="*/ 18 h 35"/>
                  <a:gd name="T2" fmla="*/ 31 w 59"/>
                  <a:gd name="T3" fmla="*/ 0 h 35"/>
                  <a:gd name="T4" fmla="*/ 59 w 59"/>
                  <a:gd name="T5" fmla="*/ 15 h 35"/>
                  <a:gd name="T6" fmla="*/ 29 w 59"/>
                  <a:gd name="T7" fmla="*/ 35 h 35"/>
                  <a:gd name="T8" fmla="*/ 1 w 59"/>
                  <a:gd name="T9" fmla="*/ 18 h 35"/>
                </a:gdLst>
                <a:ahLst/>
                <a:cxnLst>
                  <a:cxn ang="0">
                    <a:pos x="T0" y="T1"/>
                  </a:cxn>
                  <a:cxn ang="0">
                    <a:pos x="T2" y="T3"/>
                  </a:cxn>
                  <a:cxn ang="0">
                    <a:pos x="T4" y="T5"/>
                  </a:cxn>
                  <a:cxn ang="0">
                    <a:pos x="T6" y="T7"/>
                  </a:cxn>
                  <a:cxn ang="0">
                    <a:pos x="T8" y="T9"/>
                  </a:cxn>
                </a:cxnLst>
                <a:rect l="0" t="0" r="r" b="b"/>
                <a:pathLst>
                  <a:path w="59" h="35">
                    <a:moveTo>
                      <a:pt x="1" y="18"/>
                    </a:moveTo>
                    <a:cubicBezTo>
                      <a:pt x="4" y="6"/>
                      <a:pt x="20" y="1"/>
                      <a:pt x="31" y="0"/>
                    </a:cubicBezTo>
                    <a:cubicBezTo>
                      <a:pt x="41" y="0"/>
                      <a:pt x="57" y="3"/>
                      <a:pt x="59" y="15"/>
                    </a:cubicBezTo>
                    <a:cubicBezTo>
                      <a:pt x="58" y="29"/>
                      <a:pt x="40" y="34"/>
                      <a:pt x="29" y="35"/>
                    </a:cubicBezTo>
                    <a:cubicBezTo>
                      <a:pt x="19" y="35"/>
                      <a:pt x="0" y="32"/>
                      <a:pt x="1" y="18"/>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3" name="Freeform 35"/>
              <p:cNvSpPr/>
              <p:nvPr/>
            </p:nvSpPr>
            <p:spPr bwMode="auto">
              <a:xfrm>
                <a:off x="644524" y="3311906"/>
                <a:ext cx="41960" cy="27574"/>
              </a:xfrm>
              <a:custGeom>
                <a:avLst/>
                <a:gdLst>
                  <a:gd name="T0" fmla="*/ 0 w 57"/>
                  <a:gd name="T1" fmla="*/ 15 h 36"/>
                  <a:gd name="T2" fmla="*/ 24 w 57"/>
                  <a:gd name="T3" fmla="*/ 1 h 36"/>
                  <a:gd name="T4" fmla="*/ 55 w 57"/>
                  <a:gd name="T5" fmla="*/ 19 h 36"/>
                  <a:gd name="T6" fmla="*/ 31 w 57"/>
                  <a:gd name="T7" fmla="*/ 35 h 36"/>
                  <a:gd name="T8" fmla="*/ 0 w 57"/>
                  <a:gd name="T9" fmla="*/ 15 h 36"/>
                </a:gdLst>
                <a:ahLst/>
                <a:cxnLst>
                  <a:cxn ang="0">
                    <a:pos x="T0" y="T1"/>
                  </a:cxn>
                  <a:cxn ang="0">
                    <a:pos x="T2" y="T3"/>
                  </a:cxn>
                  <a:cxn ang="0">
                    <a:pos x="T4" y="T5"/>
                  </a:cxn>
                  <a:cxn ang="0">
                    <a:pos x="T6" y="T7"/>
                  </a:cxn>
                  <a:cxn ang="0">
                    <a:pos x="T8" y="T9"/>
                  </a:cxn>
                </a:cxnLst>
                <a:rect l="0" t="0" r="r" b="b"/>
                <a:pathLst>
                  <a:path w="57" h="36">
                    <a:moveTo>
                      <a:pt x="0" y="15"/>
                    </a:moveTo>
                    <a:cubicBezTo>
                      <a:pt x="0" y="3"/>
                      <a:pt x="15" y="0"/>
                      <a:pt x="24" y="1"/>
                    </a:cubicBezTo>
                    <a:cubicBezTo>
                      <a:pt x="36" y="2"/>
                      <a:pt x="50" y="7"/>
                      <a:pt x="55" y="19"/>
                    </a:cubicBezTo>
                    <a:cubicBezTo>
                      <a:pt x="57" y="32"/>
                      <a:pt x="41" y="36"/>
                      <a:pt x="31" y="35"/>
                    </a:cubicBezTo>
                    <a:cubicBezTo>
                      <a:pt x="19" y="34"/>
                      <a:pt x="3" y="29"/>
                      <a:pt x="0" y="1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4" name="Freeform 36"/>
              <p:cNvSpPr/>
              <p:nvPr/>
            </p:nvSpPr>
            <p:spPr bwMode="auto">
              <a:xfrm>
                <a:off x="690080" y="3317900"/>
                <a:ext cx="38363" cy="27574"/>
              </a:xfrm>
              <a:custGeom>
                <a:avLst/>
                <a:gdLst>
                  <a:gd name="T0" fmla="*/ 2 w 51"/>
                  <a:gd name="T1" fmla="*/ 13 h 37"/>
                  <a:gd name="T2" fmla="*/ 19 w 51"/>
                  <a:gd name="T3" fmla="*/ 1 h 37"/>
                  <a:gd name="T4" fmla="*/ 48 w 51"/>
                  <a:gd name="T5" fmla="*/ 22 h 37"/>
                  <a:gd name="T6" fmla="*/ 32 w 51"/>
                  <a:gd name="T7" fmla="*/ 36 h 37"/>
                  <a:gd name="T8" fmla="*/ 2 w 51"/>
                  <a:gd name="T9" fmla="*/ 13 h 37"/>
                </a:gdLst>
                <a:ahLst/>
                <a:cxnLst>
                  <a:cxn ang="0">
                    <a:pos x="T0" y="T1"/>
                  </a:cxn>
                  <a:cxn ang="0">
                    <a:pos x="T2" y="T3"/>
                  </a:cxn>
                  <a:cxn ang="0">
                    <a:pos x="T4" y="T5"/>
                  </a:cxn>
                  <a:cxn ang="0">
                    <a:pos x="T6" y="T7"/>
                  </a:cxn>
                  <a:cxn ang="0">
                    <a:pos x="T8" y="T9"/>
                  </a:cxn>
                </a:cxnLst>
                <a:rect l="0" t="0" r="r" b="b"/>
                <a:pathLst>
                  <a:path w="51" h="37">
                    <a:moveTo>
                      <a:pt x="2" y="13"/>
                    </a:moveTo>
                    <a:cubicBezTo>
                      <a:pt x="0" y="3"/>
                      <a:pt x="11" y="0"/>
                      <a:pt x="19" y="1"/>
                    </a:cubicBezTo>
                    <a:cubicBezTo>
                      <a:pt x="31" y="4"/>
                      <a:pt x="42" y="11"/>
                      <a:pt x="48" y="22"/>
                    </a:cubicBezTo>
                    <a:cubicBezTo>
                      <a:pt x="51" y="33"/>
                      <a:pt x="41" y="37"/>
                      <a:pt x="32" y="36"/>
                    </a:cubicBezTo>
                    <a:cubicBezTo>
                      <a:pt x="20" y="33"/>
                      <a:pt x="7" y="26"/>
                      <a:pt x="2" y="13"/>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5" name="Freeform 37"/>
              <p:cNvSpPr/>
              <p:nvPr/>
            </p:nvSpPr>
            <p:spPr bwMode="auto">
              <a:xfrm>
                <a:off x="428730" y="3393428"/>
                <a:ext cx="19202" cy="32369"/>
              </a:xfrm>
              <a:custGeom>
                <a:avLst/>
                <a:gdLst>
                  <a:gd name="T0" fmla="*/ 5 w 23"/>
                  <a:gd name="T1" fmla="*/ 25 h 42"/>
                  <a:gd name="T2" fmla="*/ 17 w 23"/>
                  <a:gd name="T3" fmla="*/ 4 h 42"/>
                  <a:gd name="T4" fmla="*/ 18 w 23"/>
                  <a:gd name="T5" fmla="*/ 17 h 42"/>
                  <a:gd name="T6" fmla="*/ 5 w 23"/>
                  <a:gd name="T7" fmla="*/ 40 h 42"/>
                  <a:gd name="T8" fmla="*/ 5 w 23"/>
                  <a:gd name="T9" fmla="*/ 25 h 42"/>
                </a:gdLst>
                <a:ahLst/>
                <a:cxnLst>
                  <a:cxn ang="0">
                    <a:pos x="T0" y="T1"/>
                  </a:cxn>
                  <a:cxn ang="0">
                    <a:pos x="T2" y="T3"/>
                  </a:cxn>
                  <a:cxn ang="0">
                    <a:pos x="T4" y="T5"/>
                  </a:cxn>
                  <a:cxn ang="0">
                    <a:pos x="T6" y="T7"/>
                  </a:cxn>
                  <a:cxn ang="0">
                    <a:pos x="T8" y="T9"/>
                  </a:cxn>
                </a:cxnLst>
                <a:rect l="0" t="0" r="r" b="b"/>
                <a:pathLst>
                  <a:path w="23" h="42">
                    <a:moveTo>
                      <a:pt x="5" y="25"/>
                    </a:moveTo>
                    <a:cubicBezTo>
                      <a:pt x="8" y="18"/>
                      <a:pt x="11" y="9"/>
                      <a:pt x="17" y="4"/>
                    </a:cubicBezTo>
                    <a:cubicBezTo>
                      <a:pt x="23" y="0"/>
                      <a:pt x="19" y="15"/>
                      <a:pt x="18" y="17"/>
                    </a:cubicBezTo>
                    <a:cubicBezTo>
                      <a:pt x="15" y="25"/>
                      <a:pt x="12" y="35"/>
                      <a:pt x="5" y="40"/>
                    </a:cubicBezTo>
                    <a:cubicBezTo>
                      <a:pt x="0" y="42"/>
                      <a:pt x="4" y="28"/>
                      <a:pt x="5" y="25"/>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6" name="Freeform 38"/>
              <p:cNvSpPr/>
              <p:nvPr/>
            </p:nvSpPr>
            <p:spPr bwMode="auto">
              <a:xfrm>
                <a:off x="440719" y="3382638"/>
                <a:ext cx="26059" cy="35966"/>
              </a:xfrm>
              <a:custGeom>
                <a:avLst/>
                <a:gdLst>
                  <a:gd name="T0" fmla="*/ 5 w 30"/>
                  <a:gd name="T1" fmla="*/ 29 h 47"/>
                  <a:gd name="T2" fmla="*/ 22 w 30"/>
                  <a:gd name="T3" fmla="*/ 4 h 47"/>
                  <a:gd name="T4" fmla="*/ 26 w 30"/>
                  <a:gd name="T5" fmla="*/ 18 h 47"/>
                  <a:gd name="T6" fmla="*/ 8 w 30"/>
                  <a:gd name="T7" fmla="*/ 44 h 47"/>
                  <a:gd name="T8" fmla="*/ 5 w 30"/>
                  <a:gd name="T9" fmla="*/ 29 h 47"/>
                </a:gdLst>
                <a:ahLst/>
                <a:cxnLst>
                  <a:cxn ang="0">
                    <a:pos x="T0" y="T1"/>
                  </a:cxn>
                  <a:cxn ang="0">
                    <a:pos x="T2" y="T3"/>
                  </a:cxn>
                  <a:cxn ang="0">
                    <a:pos x="T4" y="T5"/>
                  </a:cxn>
                  <a:cxn ang="0">
                    <a:pos x="T6" y="T7"/>
                  </a:cxn>
                  <a:cxn ang="0">
                    <a:pos x="T8" y="T9"/>
                  </a:cxn>
                </a:cxnLst>
                <a:rect l="0" t="0" r="r" b="b"/>
                <a:pathLst>
                  <a:path w="30" h="47">
                    <a:moveTo>
                      <a:pt x="5" y="29"/>
                    </a:moveTo>
                    <a:cubicBezTo>
                      <a:pt x="9" y="19"/>
                      <a:pt x="14" y="10"/>
                      <a:pt x="22" y="4"/>
                    </a:cubicBezTo>
                    <a:cubicBezTo>
                      <a:pt x="30" y="0"/>
                      <a:pt x="27" y="14"/>
                      <a:pt x="26" y="18"/>
                    </a:cubicBezTo>
                    <a:cubicBezTo>
                      <a:pt x="23" y="27"/>
                      <a:pt x="18" y="39"/>
                      <a:pt x="8" y="44"/>
                    </a:cubicBezTo>
                    <a:cubicBezTo>
                      <a:pt x="0" y="47"/>
                      <a:pt x="4" y="32"/>
                      <a:pt x="5" y="29"/>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7" name="Freeform 39"/>
              <p:cNvSpPr/>
              <p:nvPr/>
            </p:nvSpPr>
            <p:spPr bwMode="auto">
              <a:xfrm>
                <a:off x="536627" y="3349070"/>
                <a:ext cx="47954" cy="39562"/>
              </a:xfrm>
              <a:custGeom>
                <a:avLst/>
                <a:gdLst>
                  <a:gd name="T0" fmla="*/ 2 w 63"/>
                  <a:gd name="T1" fmla="*/ 30 h 53"/>
                  <a:gd name="T2" fmla="*/ 35 w 63"/>
                  <a:gd name="T3" fmla="*/ 1 h 53"/>
                  <a:gd name="T4" fmla="*/ 62 w 63"/>
                  <a:gd name="T5" fmla="*/ 21 h 53"/>
                  <a:gd name="T6" fmla="*/ 26 w 63"/>
                  <a:gd name="T7" fmla="*/ 52 h 53"/>
                  <a:gd name="T8" fmla="*/ 2 w 63"/>
                  <a:gd name="T9" fmla="*/ 30 h 53"/>
                </a:gdLst>
                <a:ahLst/>
                <a:cxnLst>
                  <a:cxn ang="0">
                    <a:pos x="T0" y="T1"/>
                  </a:cxn>
                  <a:cxn ang="0">
                    <a:pos x="T2" y="T3"/>
                  </a:cxn>
                  <a:cxn ang="0">
                    <a:pos x="T4" y="T5"/>
                  </a:cxn>
                  <a:cxn ang="0">
                    <a:pos x="T6" y="T7"/>
                  </a:cxn>
                  <a:cxn ang="0">
                    <a:pos x="T8" y="T9"/>
                  </a:cxn>
                </a:cxnLst>
                <a:rect l="0" t="0" r="r" b="b"/>
                <a:pathLst>
                  <a:path w="63" h="53">
                    <a:moveTo>
                      <a:pt x="2" y="30"/>
                    </a:moveTo>
                    <a:cubicBezTo>
                      <a:pt x="7" y="15"/>
                      <a:pt x="21" y="5"/>
                      <a:pt x="35" y="1"/>
                    </a:cubicBezTo>
                    <a:cubicBezTo>
                      <a:pt x="48" y="0"/>
                      <a:pt x="63" y="6"/>
                      <a:pt x="62" y="21"/>
                    </a:cubicBezTo>
                    <a:cubicBezTo>
                      <a:pt x="59" y="38"/>
                      <a:pt x="42" y="49"/>
                      <a:pt x="26" y="52"/>
                    </a:cubicBezTo>
                    <a:cubicBezTo>
                      <a:pt x="13" y="53"/>
                      <a:pt x="0" y="45"/>
                      <a:pt x="2" y="30"/>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8" name="Freeform 40"/>
              <p:cNvSpPr/>
              <p:nvPr/>
            </p:nvSpPr>
            <p:spPr bwMode="auto">
              <a:xfrm>
                <a:off x="591774" y="3344275"/>
                <a:ext cx="50352" cy="39562"/>
              </a:xfrm>
              <a:custGeom>
                <a:avLst/>
                <a:gdLst>
                  <a:gd name="T0" fmla="*/ 1 w 67"/>
                  <a:gd name="T1" fmla="*/ 26 h 52"/>
                  <a:gd name="T2" fmla="*/ 35 w 67"/>
                  <a:gd name="T3" fmla="*/ 0 h 52"/>
                  <a:gd name="T4" fmla="*/ 67 w 67"/>
                  <a:gd name="T5" fmla="*/ 23 h 52"/>
                  <a:gd name="T6" fmla="*/ 33 w 67"/>
                  <a:gd name="T7" fmla="*/ 52 h 52"/>
                  <a:gd name="T8" fmla="*/ 1 w 67"/>
                  <a:gd name="T9" fmla="*/ 26 h 52"/>
                </a:gdLst>
                <a:ahLst/>
                <a:cxnLst>
                  <a:cxn ang="0">
                    <a:pos x="T0" y="T1"/>
                  </a:cxn>
                  <a:cxn ang="0">
                    <a:pos x="T2" y="T3"/>
                  </a:cxn>
                  <a:cxn ang="0">
                    <a:pos x="T4" y="T5"/>
                  </a:cxn>
                  <a:cxn ang="0">
                    <a:pos x="T6" y="T7"/>
                  </a:cxn>
                  <a:cxn ang="0">
                    <a:pos x="T8" y="T9"/>
                  </a:cxn>
                </a:cxnLst>
                <a:rect l="0" t="0" r="r" b="b"/>
                <a:pathLst>
                  <a:path w="67" h="52">
                    <a:moveTo>
                      <a:pt x="1" y="26"/>
                    </a:moveTo>
                    <a:cubicBezTo>
                      <a:pt x="4" y="10"/>
                      <a:pt x="20" y="1"/>
                      <a:pt x="35" y="0"/>
                    </a:cubicBezTo>
                    <a:cubicBezTo>
                      <a:pt x="49" y="0"/>
                      <a:pt x="65" y="7"/>
                      <a:pt x="67" y="23"/>
                    </a:cubicBezTo>
                    <a:cubicBezTo>
                      <a:pt x="66" y="40"/>
                      <a:pt x="48" y="50"/>
                      <a:pt x="33" y="52"/>
                    </a:cubicBezTo>
                    <a:cubicBezTo>
                      <a:pt x="18" y="52"/>
                      <a:pt x="0" y="43"/>
                      <a:pt x="1" y="26"/>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19" name="Freeform 41"/>
              <p:cNvSpPr/>
              <p:nvPr/>
            </p:nvSpPr>
            <p:spPr bwMode="auto">
              <a:xfrm>
                <a:off x="646921" y="3344275"/>
                <a:ext cx="44358" cy="38363"/>
              </a:xfrm>
              <a:custGeom>
                <a:avLst/>
                <a:gdLst>
                  <a:gd name="T0" fmla="*/ 0 w 60"/>
                  <a:gd name="T1" fmla="*/ 22 h 50"/>
                  <a:gd name="T2" fmla="*/ 28 w 60"/>
                  <a:gd name="T3" fmla="*/ 1 h 50"/>
                  <a:gd name="T4" fmla="*/ 59 w 60"/>
                  <a:gd name="T5" fmla="*/ 26 h 50"/>
                  <a:gd name="T6" fmla="*/ 33 w 60"/>
                  <a:gd name="T7" fmla="*/ 50 h 50"/>
                  <a:gd name="T8" fmla="*/ 0 w 60"/>
                  <a:gd name="T9" fmla="*/ 22 h 50"/>
                </a:gdLst>
                <a:ahLst/>
                <a:cxnLst>
                  <a:cxn ang="0">
                    <a:pos x="T0" y="T1"/>
                  </a:cxn>
                  <a:cxn ang="0">
                    <a:pos x="T2" y="T3"/>
                  </a:cxn>
                  <a:cxn ang="0">
                    <a:pos x="T4" y="T5"/>
                  </a:cxn>
                  <a:cxn ang="0">
                    <a:pos x="T6" y="T7"/>
                  </a:cxn>
                  <a:cxn ang="0">
                    <a:pos x="T8" y="T9"/>
                  </a:cxn>
                </a:cxnLst>
                <a:rect l="0" t="0" r="r" b="b"/>
                <a:pathLst>
                  <a:path w="60" h="50">
                    <a:moveTo>
                      <a:pt x="0" y="22"/>
                    </a:moveTo>
                    <a:cubicBezTo>
                      <a:pt x="1" y="8"/>
                      <a:pt x="15" y="0"/>
                      <a:pt x="28" y="1"/>
                    </a:cubicBezTo>
                    <a:cubicBezTo>
                      <a:pt x="42" y="2"/>
                      <a:pt x="56" y="11"/>
                      <a:pt x="59" y="26"/>
                    </a:cubicBezTo>
                    <a:cubicBezTo>
                      <a:pt x="60" y="41"/>
                      <a:pt x="46" y="50"/>
                      <a:pt x="33" y="50"/>
                    </a:cubicBezTo>
                    <a:cubicBezTo>
                      <a:pt x="17" y="48"/>
                      <a:pt x="2" y="39"/>
                      <a:pt x="0" y="22"/>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0" name="Freeform 42"/>
              <p:cNvSpPr/>
              <p:nvPr/>
            </p:nvSpPr>
            <p:spPr bwMode="auto">
              <a:xfrm>
                <a:off x="693676" y="3351468"/>
                <a:ext cx="40761" cy="38363"/>
              </a:xfrm>
              <a:custGeom>
                <a:avLst/>
                <a:gdLst>
                  <a:gd name="T0" fmla="*/ 2 w 54"/>
                  <a:gd name="T1" fmla="*/ 21 h 51"/>
                  <a:gd name="T2" fmla="*/ 22 w 54"/>
                  <a:gd name="T3" fmla="*/ 1 h 51"/>
                  <a:gd name="T4" fmla="*/ 51 w 54"/>
                  <a:gd name="T5" fmla="*/ 28 h 51"/>
                  <a:gd name="T6" fmla="*/ 33 w 54"/>
                  <a:gd name="T7" fmla="*/ 50 h 51"/>
                  <a:gd name="T8" fmla="*/ 2 w 54"/>
                  <a:gd name="T9" fmla="*/ 21 h 51"/>
                </a:gdLst>
                <a:ahLst/>
                <a:cxnLst>
                  <a:cxn ang="0">
                    <a:pos x="T0" y="T1"/>
                  </a:cxn>
                  <a:cxn ang="0">
                    <a:pos x="T2" y="T3"/>
                  </a:cxn>
                  <a:cxn ang="0">
                    <a:pos x="T4" y="T5"/>
                  </a:cxn>
                  <a:cxn ang="0">
                    <a:pos x="T6" y="T7"/>
                  </a:cxn>
                  <a:cxn ang="0">
                    <a:pos x="T8" y="T9"/>
                  </a:cxn>
                </a:cxnLst>
                <a:rect l="0" t="0" r="r" b="b"/>
                <a:pathLst>
                  <a:path w="54" h="51">
                    <a:moveTo>
                      <a:pt x="2" y="21"/>
                    </a:moveTo>
                    <a:cubicBezTo>
                      <a:pt x="0" y="8"/>
                      <a:pt x="10" y="0"/>
                      <a:pt x="22" y="1"/>
                    </a:cubicBezTo>
                    <a:cubicBezTo>
                      <a:pt x="36" y="4"/>
                      <a:pt x="47" y="14"/>
                      <a:pt x="51" y="28"/>
                    </a:cubicBezTo>
                    <a:cubicBezTo>
                      <a:pt x="54" y="41"/>
                      <a:pt x="46" y="51"/>
                      <a:pt x="33" y="50"/>
                    </a:cubicBezTo>
                    <a:cubicBezTo>
                      <a:pt x="17" y="47"/>
                      <a:pt x="5" y="36"/>
                      <a:pt x="2" y="21"/>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1" name="Freeform 43"/>
              <p:cNvSpPr/>
              <p:nvPr/>
            </p:nvSpPr>
            <p:spPr bwMode="auto">
              <a:xfrm>
                <a:off x="421537" y="3425797"/>
                <a:ext cx="16458" cy="31170"/>
              </a:xfrm>
              <a:custGeom>
                <a:avLst/>
                <a:gdLst>
                  <a:gd name="T0" fmla="*/ 4 w 20"/>
                  <a:gd name="T1" fmla="*/ 24 h 42"/>
                  <a:gd name="T2" fmla="*/ 13 w 20"/>
                  <a:gd name="T3" fmla="*/ 2 h 42"/>
                  <a:gd name="T4" fmla="*/ 16 w 20"/>
                  <a:gd name="T5" fmla="*/ 20 h 42"/>
                  <a:gd name="T6" fmla="*/ 6 w 20"/>
                  <a:gd name="T7" fmla="*/ 42 h 42"/>
                  <a:gd name="T8" fmla="*/ 4 w 20"/>
                  <a:gd name="T9" fmla="*/ 24 h 42"/>
                </a:gdLst>
                <a:ahLst/>
                <a:cxnLst>
                  <a:cxn ang="0">
                    <a:pos x="T0" y="T1"/>
                  </a:cxn>
                  <a:cxn ang="0">
                    <a:pos x="T2" y="T3"/>
                  </a:cxn>
                  <a:cxn ang="0">
                    <a:pos x="T4" y="T5"/>
                  </a:cxn>
                  <a:cxn ang="0">
                    <a:pos x="T6" y="T7"/>
                  </a:cxn>
                  <a:cxn ang="0">
                    <a:pos x="T8" y="T9"/>
                  </a:cxn>
                </a:cxnLst>
                <a:rect l="0" t="0" r="r" b="b"/>
                <a:pathLst>
                  <a:path w="20" h="42">
                    <a:moveTo>
                      <a:pt x="4" y="24"/>
                    </a:moveTo>
                    <a:cubicBezTo>
                      <a:pt x="5" y="17"/>
                      <a:pt x="7" y="7"/>
                      <a:pt x="13" y="2"/>
                    </a:cubicBezTo>
                    <a:cubicBezTo>
                      <a:pt x="20" y="0"/>
                      <a:pt x="16" y="17"/>
                      <a:pt x="16" y="20"/>
                    </a:cubicBezTo>
                    <a:cubicBezTo>
                      <a:pt x="15" y="26"/>
                      <a:pt x="13" y="40"/>
                      <a:pt x="6" y="42"/>
                    </a:cubicBezTo>
                    <a:cubicBezTo>
                      <a:pt x="0" y="42"/>
                      <a:pt x="3" y="28"/>
                      <a:pt x="4" y="24"/>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2" name="Freeform 44"/>
              <p:cNvSpPr/>
              <p:nvPr/>
            </p:nvSpPr>
            <p:spPr bwMode="auto">
              <a:xfrm>
                <a:off x="433526" y="3418603"/>
                <a:ext cx="19182" cy="37164"/>
              </a:xfrm>
              <a:custGeom>
                <a:avLst/>
                <a:gdLst>
                  <a:gd name="T0" fmla="*/ 3 w 26"/>
                  <a:gd name="T1" fmla="*/ 28 h 49"/>
                  <a:gd name="T2" fmla="*/ 17 w 26"/>
                  <a:gd name="T3" fmla="*/ 3 h 49"/>
                  <a:gd name="T4" fmla="*/ 23 w 26"/>
                  <a:gd name="T5" fmla="*/ 22 h 49"/>
                  <a:gd name="T6" fmla="*/ 8 w 26"/>
                  <a:gd name="T7" fmla="*/ 49 h 49"/>
                  <a:gd name="T8" fmla="*/ 3 w 26"/>
                  <a:gd name="T9" fmla="*/ 28 h 49"/>
                </a:gdLst>
                <a:ahLst/>
                <a:cxnLst>
                  <a:cxn ang="0">
                    <a:pos x="T0" y="T1"/>
                  </a:cxn>
                  <a:cxn ang="0">
                    <a:pos x="T2" y="T3"/>
                  </a:cxn>
                  <a:cxn ang="0">
                    <a:pos x="T4" y="T5"/>
                  </a:cxn>
                  <a:cxn ang="0">
                    <a:pos x="T6" y="T7"/>
                  </a:cxn>
                  <a:cxn ang="0">
                    <a:pos x="T8" y="T9"/>
                  </a:cxn>
                </a:cxnLst>
                <a:rect l="0" t="0" r="r" b="b"/>
                <a:pathLst>
                  <a:path w="26" h="49">
                    <a:moveTo>
                      <a:pt x="3" y="28"/>
                    </a:moveTo>
                    <a:cubicBezTo>
                      <a:pt x="5" y="19"/>
                      <a:pt x="8" y="7"/>
                      <a:pt x="17" y="3"/>
                    </a:cubicBezTo>
                    <a:cubicBezTo>
                      <a:pt x="26" y="0"/>
                      <a:pt x="23" y="18"/>
                      <a:pt x="23" y="22"/>
                    </a:cubicBezTo>
                    <a:cubicBezTo>
                      <a:pt x="21" y="31"/>
                      <a:pt x="18" y="46"/>
                      <a:pt x="8" y="49"/>
                    </a:cubicBezTo>
                    <a:cubicBezTo>
                      <a:pt x="0" y="49"/>
                      <a:pt x="2" y="33"/>
                      <a:pt x="3" y="28"/>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3" name="Freeform 45"/>
              <p:cNvSpPr/>
              <p:nvPr/>
            </p:nvSpPr>
            <p:spPr bwMode="auto">
              <a:xfrm>
                <a:off x="642126" y="3392229"/>
                <a:ext cx="46755" cy="45556"/>
              </a:xfrm>
              <a:custGeom>
                <a:avLst/>
                <a:gdLst>
                  <a:gd name="T0" fmla="*/ 0 w 62"/>
                  <a:gd name="T1" fmla="*/ 30 h 61"/>
                  <a:gd name="T2" fmla="*/ 31 w 62"/>
                  <a:gd name="T3" fmla="*/ 0 h 61"/>
                  <a:gd name="T4" fmla="*/ 61 w 62"/>
                  <a:gd name="T5" fmla="*/ 31 h 61"/>
                  <a:gd name="T6" fmla="*/ 32 w 62"/>
                  <a:gd name="T7" fmla="*/ 61 h 61"/>
                  <a:gd name="T8" fmla="*/ 0 w 62"/>
                  <a:gd name="T9" fmla="*/ 30 h 61"/>
                </a:gdLst>
                <a:ahLst/>
                <a:cxnLst>
                  <a:cxn ang="0">
                    <a:pos x="T0" y="T1"/>
                  </a:cxn>
                  <a:cxn ang="0">
                    <a:pos x="T2" y="T3"/>
                  </a:cxn>
                  <a:cxn ang="0">
                    <a:pos x="T4" y="T5"/>
                  </a:cxn>
                  <a:cxn ang="0">
                    <a:pos x="T6" y="T7"/>
                  </a:cxn>
                  <a:cxn ang="0">
                    <a:pos x="T8" y="T9"/>
                  </a:cxn>
                </a:cxnLst>
                <a:rect l="0" t="0" r="r" b="b"/>
                <a:pathLst>
                  <a:path w="62" h="61">
                    <a:moveTo>
                      <a:pt x="0" y="30"/>
                    </a:moveTo>
                    <a:cubicBezTo>
                      <a:pt x="1" y="13"/>
                      <a:pt x="14" y="1"/>
                      <a:pt x="31" y="0"/>
                    </a:cubicBezTo>
                    <a:cubicBezTo>
                      <a:pt x="47" y="2"/>
                      <a:pt x="60" y="14"/>
                      <a:pt x="61" y="31"/>
                    </a:cubicBezTo>
                    <a:cubicBezTo>
                      <a:pt x="62" y="47"/>
                      <a:pt x="48" y="60"/>
                      <a:pt x="32" y="61"/>
                    </a:cubicBezTo>
                    <a:cubicBezTo>
                      <a:pt x="15" y="60"/>
                      <a:pt x="1" y="47"/>
                      <a:pt x="0" y="30"/>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4" name="Freeform 46"/>
              <p:cNvSpPr/>
              <p:nvPr/>
            </p:nvSpPr>
            <p:spPr bwMode="auto">
              <a:xfrm>
                <a:off x="431128" y="3461762"/>
                <a:ext cx="14386" cy="35966"/>
              </a:xfrm>
              <a:custGeom>
                <a:avLst/>
                <a:gdLst>
                  <a:gd name="T0" fmla="*/ 0 w 20"/>
                  <a:gd name="T1" fmla="*/ 23 h 48"/>
                  <a:gd name="T2" fmla="*/ 10 w 20"/>
                  <a:gd name="T3" fmla="*/ 0 h 48"/>
                  <a:gd name="T4" fmla="*/ 20 w 20"/>
                  <a:gd name="T5" fmla="*/ 24 h 48"/>
                  <a:gd name="T6" fmla="*/ 9 w 20"/>
                  <a:gd name="T7" fmla="*/ 48 h 48"/>
                  <a:gd name="T8" fmla="*/ 0 w 20"/>
                  <a:gd name="T9" fmla="*/ 23 h 48"/>
                </a:gdLst>
                <a:ahLst/>
                <a:cxnLst>
                  <a:cxn ang="0">
                    <a:pos x="T0" y="T1"/>
                  </a:cxn>
                  <a:cxn ang="0">
                    <a:pos x="T2" y="T3"/>
                  </a:cxn>
                  <a:cxn ang="0">
                    <a:pos x="T4" y="T5"/>
                  </a:cxn>
                  <a:cxn ang="0">
                    <a:pos x="T6" y="T7"/>
                  </a:cxn>
                  <a:cxn ang="0">
                    <a:pos x="T8" y="T9"/>
                  </a:cxn>
                </a:cxnLst>
                <a:rect l="0" t="0" r="r" b="b"/>
                <a:pathLst>
                  <a:path w="20" h="48">
                    <a:moveTo>
                      <a:pt x="0" y="23"/>
                    </a:moveTo>
                    <a:cubicBezTo>
                      <a:pt x="1" y="16"/>
                      <a:pt x="2" y="2"/>
                      <a:pt x="10" y="0"/>
                    </a:cubicBezTo>
                    <a:cubicBezTo>
                      <a:pt x="20" y="0"/>
                      <a:pt x="20" y="18"/>
                      <a:pt x="20" y="24"/>
                    </a:cubicBezTo>
                    <a:cubicBezTo>
                      <a:pt x="19" y="31"/>
                      <a:pt x="18" y="48"/>
                      <a:pt x="9" y="48"/>
                    </a:cubicBezTo>
                    <a:cubicBezTo>
                      <a:pt x="0" y="44"/>
                      <a:pt x="0" y="31"/>
                      <a:pt x="0" y="23"/>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5" name="Freeform 47"/>
              <p:cNvSpPr/>
              <p:nvPr/>
            </p:nvSpPr>
            <p:spPr bwMode="auto">
              <a:xfrm>
                <a:off x="450309" y="3459364"/>
                <a:ext cx="23977" cy="41960"/>
              </a:xfrm>
              <a:custGeom>
                <a:avLst/>
                <a:gdLst>
                  <a:gd name="T0" fmla="*/ 0 w 32"/>
                  <a:gd name="T1" fmla="*/ 28 h 56"/>
                  <a:gd name="T2" fmla="*/ 15 w 32"/>
                  <a:gd name="T3" fmla="*/ 0 h 56"/>
                  <a:gd name="T4" fmla="*/ 32 w 32"/>
                  <a:gd name="T5" fmla="*/ 28 h 56"/>
                  <a:gd name="T6" fmla="*/ 14 w 32"/>
                  <a:gd name="T7" fmla="*/ 56 h 56"/>
                  <a:gd name="T8" fmla="*/ 0 w 32"/>
                  <a:gd name="T9" fmla="*/ 28 h 56"/>
                </a:gdLst>
                <a:ahLst/>
                <a:cxnLst>
                  <a:cxn ang="0">
                    <a:pos x="T0" y="T1"/>
                  </a:cxn>
                  <a:cxn ang="0">
                    <a:pos x="T2" y="T3"/>
                  </a:cxn>
                  <a:cxn ang="0">
                    <a:pos x="T4" y="T5"/>
                  </a:cxn>
                  <a:cxn ang="0">
                    <a:pos x="T6" y="T7"/>
                  </a:cxn>
                  <a:cxn ang="0">
                    <a:pos x="T8" y="T9"/>
                  </a:cxn>
                </a:cxnLst>
                <a:rect l="0" t="0" r="r" b="b"/>
                <a:pathLst>
                  <a:path w="32" h="56">
                    <a:moveTo>
                      <a:pt x="0" y="28"/>
                    </a:moveTo>
                    <a:cubicBezTo>
                      <a:pt x="0" y="18"/>
                      <a:pt x="4" y="2"/>
                      <a:pt x="15" y="0"/>
                    </a:cubicBezTo>
                    <a:cubicBezTo>
                      <a:pt x="29" y="0"/>
                      <a:pt x="31" y="18"/>
                      <a:pt x="32" y="28"/>
                    </a:cubicBezTo>
                    <a:cubicBezTo>
                      <a:pt x="31" y="38"/>
                      <a:pt x="27" y="56"/>
                      <a:pt x="14" y="56"/>
                    </a:cubicBezTo>
                    <a:cubicBezTo>
                      <a:pt x="3" y="53"/>
                      <a:pt x="0" y="38"/>
                      <a:pt x="0" y="28"/>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6" name="Freeform 48"/>
              <p:cNvSpPr/>
              <p:nvPr/>
            </p:nvSpPr>
            <p:spPr bwMode="auto">
              <a:xfrm>
                <a:off x="453906" y="3507319"/>
                <a:ext cx="23977" cy="40761"/>
              </a:xfrm>
              <a:custGeom>
                <a:avLst/>
                <a:gdLst>
                  <a:gd name="T0" fmla="*/ 1 w 33"/>
                  <a:gd name="T1" fmla="*/ 23 h 54"/>
                  <a:gd name="T2" fmla="*/ 13 w 33"/>
                  <a:gd name="T3" fmla="*/ 1 h 54"/>
                  <a:gd name="T4" fmla="*/ 33 w 33"/>
                  <a:gd name="T5" fmla="*/ 31 h 54"/>
                  <a:gd name="T6" fmla="*/ 19 w 33"/>
                  <a:gd name="T7" fmla="*/ 51 h 54"/>
                  <a:gd name="T8" fmla="*/ 1 w 33"/>
                  <a:gd name="T9" fmla="*/ 23 h 54"/>
                </a:gdLst>
                <a:ahLst/>
                <a:cxnLst>
                  <a:cxn ang="0">
                    <a:pos x="T0" y="T1"/>
                  </a:cxn>
                  <a:cxn ang="0">
                    <a:pos x="T2" y="T3"/>
                  </a:cxn>
                  <a:cxn ang="0">
                    <a:pos x="T4" y="T5"/>
                  </a:cxn>
                  <a:cxn ang="0">
                    <a:pos x="T6" y="T7"/>
                  </a:cxn>
                  <a:cxn ang="0">
                    <a:pos x="T8" y="T9"/>
                  </a:cxn>
                </a:cxnLst>
                <a:rect l="0" t="0" r="r" b="b"/>
                <a:pathLst>
                  <a:path w="33" h="54">
                    <a:moveTo>
                      <a:pt x="1" y="23"/>
                    </a:moveTo>
                    <a:cubicBezTo>
                      <a:pt x="0" y="15"/>
                      <a:pt x="2" y="0"/>
                      <a:pt x="13" y="1"/>
                    </a:cubicBezTo>
                    <a:cubicBezTo>
                      <a:pt x="26" y="4"/>
                      <a:pt x="31" y="19"/>
                      <a:pt x="33" y="31"/>
                    </a:cubicBezTo>
                    <a:cubicBezTo>
                      <a:pt x="33" y="39"/>
                      <a:pt x="31" y="54"/>
                      <a:pt x="19" y="51"/>
                    </a:cubicBezTo>
                    <a:cubicBezTo>
                      <a:pt x="8" y="47"/>
                      <a:pt x="2" y="34"/>
                      <a:pt x="1" y="23"/>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7" name="Freeform 49"/>
              <p:cNvSpPr/>
              <p:nvPr/>
            </p:nvSpPr>
            <p:spPr bwMode="auto">
              <a:xfrm>
                <a:off x="483878" y="3512114"/>
                <a:ext cx="37164" cy="44358"/>
              </a:xfrm>
              <a:custGeom>
                <a:avLst/>
                <a:gdLst>
                  <a:gd name="T0" fmla="*/ 1 w 49"/>
                  <a:gd name="T1" fmla="*/ 26 h 58"/>
                  <a:gd name="T2" fmla="*/ 21 w 49"/>
                  <a:gd name="T3" fmla="*/ 0 h 58"/>
                  <a:gd name="T4" fmla="*/ 48 w 49"/>
                  <a:gd name="T5" fmla="*/ 32 h 58"/>
                  <a:gd name="T6" fmla="*/ 26 w 49"/>
                  <a:gd name="T7" fmla="*/ 56 h 58"/>
                  <a:gd name="T8" fmla="*/ 1 w 49"/>
                  <a:gd name="T9" fmla="*/ 26 h 58"/>
                </a:gdLst>
                <a:ahLst/>
                <a:cxnLst>
                  <a:cxn ang="0">
                    <a:pos x="T0" y="T1"/>
                  </a:cxn>
                  <a:cxn ang="0">
                    <a:pos x="T2" y="T3"/>
                  </a:cxn>
                  <a:cxn ang="0">
                    <a:pos x="T4" y="T5"/>
                  </a:cxn>
                  <a:cxn ang="0">
                    <a:pos x="T6" y="T7"/>
                  </a:cxn>
                  <a:cxn ang="0">
                    <a:pos x="T8" y="T9"/>
                  </a:cxn>
                </a:cxnLst>
                <a:rect l="0" t="0" r="r" b="b"/>
                <a:pathLst>
                  <a:path w="49" h="58">
                    <a:moveTo>
                      <a:pt x="1" y="26"/>
                    </a:moveTo>
                    <a:cubicBezTo>
                      <a:pt x="0" y="13"/>
                      <a:pt x="7" y="0"/>
                      <a:pt x="21" y="0"/>
                    </a:cubicBezTo>
                    <a:cubicBezTo>
                      <a:pt x="36" y="2"/>
                      <a:pt x="46" y="17"/>
                      <a:pt x="48" y="32"/>
                    </a:cubicBezTo>
                    <a:cubicBezTo>
                      <a:pt x="49" y="45"/>
                      <a:pt x="41" y="58"/>
                      <a:pt x="26" y="56"/>
                    </a:cubicBezTo>
                    <a:cubicBezTo>
                      <a:pt x="12" y="53"/>
                      <a:pt x="3" y="40"/>
                      <a:pt x="1" y="26"/>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sp>
            <p:nvSpPr>
              <p:cNvPr id="128" name="Freeform 50"/>
              <p:cNvSpPr/>
              <p:nvPr/>
            </p:nvSpPr>
            <p:spPr bwMode="auto">
              <a:xfrm>
                <a:off x="534229" y="3515710"/>
                <a:ext cx="44358" cy="44358"/>
              </a:xfrm>
              <a:custGeom>
                <a:avLst/>
                <a:gdLst>
                  <a:gd name="T0" fmla="*/ 0 w 60"/>
                  <a:gd name="T1" fmla="*/ 29 h 59"/>
                  <a:gd name="T2" fmla="*/ 28 w 60"/>
                  <a:gd name="T3" fmla="*/ 0 h 59"/>
                  <a:gd name="T4" fmla="*/ 60 w 60"/>
                  <a:gd name="T5" fmla="*/ 32 h 59"/>
                  <a:gd name="T6" fmla="*/ 31 w 60"/>
                  <a:gd name="T7" fmla="*/ 59 h 59"/>
                  <a:gd name="T8" fmla="*/ 0 w 60"/>
                  <a:gd name="T9" fmla="*/ 29 h 59"/>
                </a:gdLst>
                <a:ahLst/>
                <a:cxnLst>
                  <a:cxn ang="0">
                    <a:pos x="T0" y="T1"/>
                  </a:cxn>
                  <a:cxn ang="0">
                    <a:pos x="T2" y="T3"/>
                  </a:cxn>
                  <a:cxn ang="0">
                    <a:pos x="T4" y="T5"/>
                  </a:cxn>
                  <a:cxn ang="0">
                    <a:pos x="T6" y="T7"/>
                  </a:cxn>
                  <a:cxn ang="0">
                    <a:pos x="T8" y="T9"/>
                  </a:cxn>
                </a:cxnLst>
                <a:rect l="0" t="0" r="r" b="b"/>
                <a:pathLst>
                  <a:path w="60" h="59">
                    <a:moveTo>
                      <a:pt x="0" y="29"/>
                    </a:moveTo>
                    <a:cubicBezTo>
                      <a:pt x="0" y="13"/>
                      <a:pt x="12" y="1"/>
                      <a:pt x="28" y="0"/>
                    </a:cubicBezTo>
                    <a:cubicBezTo>
                      <a:pt x="45" y="2"/>
                      <a:pt x="59" y="15"/>
                      <a:pt x="60" y="32"/>
                    </a:cubicBezTo>
                    <a:cubicBezTo>
                      <a:pt x="60" y="48"/>
                      <a:pt x="47" y="59"/>
                      <a:pt x="31" y="59"/>
                    </a:cubicBezTo>
                    <a:cubicBezTo>
                      <a:pt x="15" y="57"/>
                      <a:pt x="3" y="45"/>
                      <a:pt x="0" y="29"/>
                    </a:cubicBezTo>
                    <a:close/>
                  </a:path>
                </a:pathLst>
              </a:custGeom>
              <a:grpFill/>
              <a:ln>
                <a:noFill/>
              </a:ln>
            </p:spPr>
            <p:txBody>
              <a:bodyPr vert="horz" wrap="square" lIns="121920" tIns="60960" rIns="121920" bIns="60960" numCol="1" anchor="t" anchorCtr="0" compatLnSpc="1"/>
              <a:lstStyle/>
              <a:p>
                <a:endParaRPr lang="zh-CN" altLang="en-US" sz="2400" u="sng">
                  <a:solidFill>
                    <a:srgbClr val="3F4253"/>
                  </a:solidFill>
                </a:endParaRPr>
              </a:p>
            </p:txBody>
          </p:sp>
        </p:grpSp>
      </p:grpSp>
      <p:sp>
        <p:nvSpPr>
          <p:cNvPr id="2" name="矩形 1"/>
          <p:cNvSpPr/>
          <p:nvPr/>
        </p:nvSpPr>
        <p:spPr>
          <a:xfrm>
            <a:off x="290945" y="1207347"/>
            <a:ext cx="3570036" cy="2938163"/>
          </a:xfrm>
          <a:prstGeom prst="rect">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519429" y="1049080"/>
            <a:ext cx="3863769" cy="584775"/>
          </a:xfrm>
          <a:prstGeom prst="rect">
            <a:avLst/>
          </a:prstGeom>
        </p:spPr>
        <p:txBody>
          <a:bodyPr wrap="square">
            <a:spAutoFit/>
          </a:bodyPr>
          <a:lstStyle/>
          <a:p>
            <a:pPr algn="ctr"/>
            <a:r>
              <a:rPr lang="zh-CN" altLang="en-US" sz="3200" b="1" dirty="0" smtClean="0">
                <a:solidFill>
                  <a:schemeClr val="tx1">
                    <a:lumMod val="65000"/>
                    <a:lumOff val="35000"/>
                  </a:schemeClr>
                </a:solidFill>
                <a:ea typeface="Roboto" panose="02000000000000000000" pitchFamily="2" charset="0"/>
              </a:rPr>
              <a:t>采集节点</a:t>
            </a:r>
            <a:r>
              <a:rPr lang="zh-CN" altLang="en-US" sz="3200" b="1" dirty="0" smtClean="0">
                <a:solidFill>
                  <a:schemeClr val="tx1">
                    <a:lumMod val="65000"/>
                    <a:lumOff val="35000"/>
                  </a:schemeClr>
                </a:solidFill>
                <a:ea typeface="宋体" panose="02010600030101010101" pitchFamily="2" charset="-122"/>
              </a:rPr>
              <a:t>硬件设计</a:t>
            </a:r>
            <a:endParaRPr lang="zh-CN" altLang="en-US" sz="3200" b="1" dirty="0">
              <a:solidFill>
                <a:schemeClr val="tx1">
                  <a:lumMod val="65000"/>
                  <a:lumOff val="35000"/>
                </a:schemeClr>
              </a:solidFill>
              <a:ea typeface="宋体" panose="02010600030101010101" pitchFamily="2" charset="-122"/>
            </a:endParaRPr>
          </a:p>
        </p:txBody>
      </p:sp>
      <p:sp>
        <p:nvSpPr>
          <p:cNvPr id="3" name="矩形 2"/>
          <p:cNvSpPr/>
          <p:nvPr/>
        </p:nvSpPr>
        <p:spPr>
          <a:xfrm>
            <a:off x="519429" y="1729853"/>
            <a:ext cx="6096000" cy="2676525"/>
          </a:xfrm>
          <a:prstGeom prst="rect">
            <a:avLst/>
          </a:prstGeom>
        </p:spPr>
        <p:txBody>
          <a:bodyPr>
            <a:spAutoFit/>
          </a:bodyPr>
          <a:lstStyle/>
          <a:p>
            <a:pPr marL="457200" indent="-457200">
              <a:buFont typeface="Arial" panose="020B0604020202020204" pitchFamily="34" charset="0"/>
              <a:buChar char="•"/>
            </a:pPr>
            <a:r>
              <a:rPr lang="en-US" altLang="zh-CN" sz="2800" dirty="0">
                <a:solidFill>
                  <a:schemeClr val="tx1">
                    <a:lumMod val="65000"/>
                    <a:lumOff val="35000"/>
                  </a:schemeClr>
                </a:solidFill>
                <a:latin typeface="Times New Roman" panose="02020603050405020304" pitchFamily="18" charset="0"/>
                <a:ea typeface="宋体" panose="02010600030101010101" pitchFamily="2" charset="-122"/>
              </a:rPr>
              <a:t>CC2530</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有低功耗的优势，使用电池为整个节点进行供电。</a:t>
            </a: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使用</a:t>
            </a:r>
            <a:r>
              <a:rPr lang="en-US" altLang="zh-CN" sz="2800" dirty="0">
                <a:solidFill>
                  <a:schemeClr val="tx1">
                    <a:lumMod val="65000"/>
                    <a:lumOff val="35000"/>
                  </a:schemeClr>
                </a:solidFill>
                <a:latin typeface="Times New Roman" panose="02020603050405020304" pitchFamily="18" charset="0"/>
                <a:ea typeface="宋体" panose="02010600030101010101" pitchFamily="2" charset="-122"/>
              </a:rPr>
              <a:t>DHT11</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作为传感器，获取大棚温湿度参数。</a:t>
            </a: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继电器用于对大棚中的设备进行开关控制。</a:t>
            </a:r>
            <a:endParaRPr lang="en-US" altLang="zh-CN" sz="2800" dirty="0">
              <a:solidFill>
                <a:schemeClr val="tx1">
                  <a:lumMod val="65000"/>
                  <a:lumOff val="35000"/>
                </a:schemeClr>
              </a:solidFill>
              <a:latin typeface="Times New Roman" panose="02020603050405020304" pitchFamily="18" charset="0"/>
              <a:ea typeface="宋体" panose="02010600030101010101" pitchFamily="2" charset="-122"/>
            </a:endParaRPr>
          </a:p>
        </p:txBody>
      </p:sp>
      <p:pic>
        <p:nvPicPr>
          <p:cNvPr id="122" name="图片 121" descr="新建 Microsoft Visio 绘图 (2)"/>
          <p:cNvPicPr>
            <a:picLocks noChangeAspect="1"/>
          </p:cNvPicPr>
          <p:nvPr/>
        </p:nvPicPr>
        <p:blipFill>
          <a:blip r:embed="rId1"/>
          <a:stretch>
            <a:fillRect/>
          </a:stretch>
        </p:blipFill>
        <p:spPr>
          <a:xfrm>
            <a:off x="6915150" y="1633855"/>
            <a:ext cx="5012690" cy="2778760"/>
          </a:xfrm>
          <a:prstGeom prst="rect">
            <a:avLst/>
          </a:prstGeom>
        </p:spPr>
      </p:pic>
      <p:pic>
        <p:nvPicPr>
          <p:cNvPr id="123" name="图片 122"/>
          <p:cNvPicPr>
            <a:picLocks noChangeAspect="1"/>
          </p:cNvPicPr>
          <p:nvPr/>
        </p:nvPicPr>
        <p:blipFill>
          <a:blip r:embed="rId2"/>
          <a:stretch>
            <a:fillRect/>
          </a:stretch>
        </p:blipFill>
        <p:spPr>
          <a:xfrm>
            <a:off x="372745" y="4655185"/>
            <a:ext cx="2423160" cy="2075815"/>
          </a:xfrm>
          <a:prstGeom prst="rect">
            <a:avLst/>
          </a:prstGeom>
        </p:spPr>
      </p:pic>
      <p:pic>
        <p:nvPicPr>
          <p:cNvPr id="125" name="图片 124"/>
          <p:cNvPicPr>
            <a:picLocks noChangeAspect="1"/>
          </p:cNvPicPr>
          <p:nvPr/>
        </p:nvPicPr>
        <p:blipFill>
          <a:blip r:embed="rId3"/>
          <a:stretch>
            <a:fillRect/>
          </a:stretch>
        </p:blipFill>
        <p:spPr>
          <a:xfrm>
            <a:off x="3208020" y="4762500"/>
            <a:ext cx="2212975" cy="1861185"/>
          </a:xfrm>
          <a:prstGeom prst="rect">
            <a:avLst/>
          </a:prstGeom>
        </p:spPr>
      </p:pic>
      <p:pic>
        <p:nvPicPr>
          <p:cNvPr id="126" name="图片 125"/>
          <p:cNvPicPr>
            <a:picLocks noChangeAspect="1"/>
          </p:cNvPicPr>
          <p:nvPr/>
        </p:nvPicPr>
        <p:blipFill>
          <a:blip r:embed="rId4"/>
          <a:stretch>
            <a:fillRect/>
          </a:stretch>
        </p:blipFill>
        <p:spPr>
          <a:xfrm>
            <a:off x="6100445" y="4836795"/>
            <a:ext cx="1619250" cy="1619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716279" y="1021939"/>
            <a:ext cx="3467616" cy="584775"/>
          </a:xfrm>
          <a:prstGeom prst="rect">
            <a:avLst/>
          </a:prstGeom>
        </p:spPr>
        <p:txBody>
          <a:bodyPr wrap="none">
            <a:spAutoFit/>
          </a:bodyPr>
          <a:lstStyle/>
          <a:p>
            <a:pPr lvl="0" algn="ctr"/>
            <a:r>
              <a:rPr lang="zh-CN" altLang="en-US" sz="3200" b="1" dirty="0">
                <a:solidFill>
                  <a:schemeClr val="tx1">
                    <a:lumMod val="65000"/>
                    <a:lumOff val="35000"/>
                  </a:schemeClr>
                </a:solidFill>
                <a:ea typeface="Roboto" panose="02000000000000000000" pitchFamily="2" charset="0"/>
              </a:rPr>
              <a:t>采集节点软件设计</a:t>
            </a:r>
            <a:endParaRPr lang="zh-CN" altLang="en-US" sz="3200" b="1" dirty="0">
              <a:solidFill>
                <a:schemeClr val="tx1">
                  <a:lumMod val="65000"/>
                  <a:lumOff val="35000"/>
                </a:schemeClr>
              </a:solidFill>
              <a:ea typeface="Roboto" panose="02000000000000000000" pitchFamily="2" charset="0"/>
            </a:endParaRPr>
          </a:p>
        </p:txBody>
      </p:sp>
      <p:sp>
        <p:nvSpPr>
          <p:cNvPr id="3" name="矩形 2"/>
          <p:cNvSpPr/>
          <p:nvPr/>
        </p:nvSpPr>
        <p:spPr>
          <a:xfrm>
            <a:off x="716279" y="1740146"/>
            <a:ext cx="6096000" cy="3107690"/>
          </a:xfrm>
          <a:prstGeom prst="rect">
            <a:avLst/>
          </a:prstGeom>
        </p:spPr>
        <p:txBody>
          <a:bodyPr>
            <a:spAutoFit/>
          </a:bodyPr>
          <a:lstStyle/>
          <a:p>
            <a:pPr marL="457200" lvl="0" indent="-457200">
              <a:buFont typeface="Arial" panose="020B0604020202020204" pitchFamily="34" charset="0"/>
              <a:buChar char="•"/>
            </a:pP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移植了占用硬件资源较少的</a:t>
            </a:r>
            <a:r>
              <a:rPr lang="en-US" altLang="zh-CN" sz="2800" dirty="0" err="1">
                <a:solidFill>
                  <a:schemeClr val="tx1">
                    <a:lumMod val="65000"/>
                    <a:lumOff val="35000"/>
                  </a:schemeClr>
                </a:solidFill>
                <a:latin typeface="Times New Roman" panose="02020603050405020304" pitchFamily="18" charset="0"/>
                <a:ea typeface="宋体" panose="02010600030101010101" pitchFamily="2" charset="-122"/>
              </a:rPr>
              <a:t>Contiki</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嵌入式操作系统。</a:t>
            </a: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移植了简易的</a:t>
            </a:r>
            <a:r>
              <a:rPr lang="en-US" altLang="zh-CN" sz="2800" dirty="0">
                <a:solidFill>
                  <a:schemeClr val="tx1">
                    <a:lumMod val="65000"/>
                    <a:lumOff val="35000"/>
                  </a:schemeClr>
                </a:solidFill>
                <a:latin typeface="Times New Roman" panose="02020603050405020304" pitchFamily="18" charset="0"/>
                <a:ea typeface="宋体" panose="02010600030101010101" pitchFamily="2" charset="-122"/>
              </a:rPr>
              <a:t>IPv6</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网络协议栈</a:t>
            </a:r>
            <a:r>
              <a:rPr lang="en-US" altLang="zh-CN" sz="2800" dirty="0">
                <a:solidFill>
                  <a:schemeClr val="tx1">
                    <a:lumMod val="65000"/>
                    <a:lumOff val="35000"/>
                  </a:schemeClr>
                </a:solidFill>
                <a:latin typeface="Times New Roman" panose="02020603050405020304" pitchFamily="18" charset="0"/>
                <a:ea typeface="宋体" panose="02010600030101010101" pitchFamily="2" charset="-122"/>
              </a:rPr>
              <a:t>uip6</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a:t>
            </a: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移植了</a:t>
            </a:r>
            <a:r>
              <a:rPr lang="en-US" altLang="zh-CN" sz="2800" dirty="0">
                <a:solidFill>
                  <a:schemeClr val="tx1">
                    <a:lumMod val="65000"/>
                    <a:lumOff val="35000"/>
                  </a:schemeClr>
                </a:solidFill>
                <a:latin typeface="Times New Roman" panose="02020603050405020304" pitchFamily="18" charset="0"/>
                <a:ea typeface="宋体" panose="02010600030101010101" pitchFamily="2" charset="-122"/>
              </a:rPr>
              <a:t>6LowPAN</a:t>
            </a:r>
            <a:r>
              <a:rPr lang="zh-CN" altLang="en-US" sz="2800" dirty="0">
                <a:solidFill>
                  <a:schemeClr val="tx1">
                    <a:lumMod val="65000"/>
                    <a:lumOff val="35000"/>
                  </a:schemeClr>
                </a:solidFill>
                <a:latin typeface="Times New Roman" panose="02020603050405020304" pitchFamily="18" charset="0"/>
                <a:ea typeface="宋体" panose="02010600030101010101" pitchFamily="2" charset="-122"/>
              </a:rPr>
              <a:t>，以实现无线传感器网络。</a:t>
            </a:r>
            <a:endParaRPr lang="zh-CN" altLang="en-US" sz="2800" dirty="0">
              <a:solidFill>
                <a:schemeClr val="tx1">
                  <a:lumMod val="65000"/>
                  <a:lumOff val="35000"/>
                </a:schemeClr>
              </a:solidFill>
              <a:latin typeface="Times New Roman" panose="02020603050405020304" pitchFamily="18" charset="0"/>
              <a:ea typeface="宋体" panose="02010600030101010101" pitchFamily="2" charset="-122"/>
            </a:endParaRPr>
          </a:p>
        </p:txBody>
      </p:sp>
      <p:pic>
        <p:nvPicPr>
          <p:cNvPr id="122" name="图片 16" descr="新建 Microsoft Visio 绘图 (10)"/>
          <p:cNvPicPr>
            <a:picLocks noChangeAspect="1"/>
          </p:cNvPicPr>
          <p:nvPr/>
        </p:nvPicPr>
        <p:blipFill>
          <a:blip r:embed="rId1"/>
          <a:stretch>
            <a:fillRect/>
          </a:stretch>
        </p:blipFill>
        <p:spPr>
          <a:xfrm>
            <a:off x="8357870" y="1606550"/>
            <a:ext cx="2954655" cy="3230880"/>
          </a:xfrm>
          <a:prstGeom prst="rect">
            <a:avLst/>
          </a:prstGeom>
        </p:spPr>
      </p:pic>
      <p:pic>
        <p:nvPicPr>
          <p:cNvPr id="123" name="图片 122"/>
          <p:cNvPicPr>
            <a:picLocks noChangeAspect="1"/>
          </p:cNvPicPr>
          <p:nvPr/>
        </p:nvPicPr>
        <p:blipFill>
          <a:blip r:embed="rId2"/>
          <a:stretch>
            <a:fillRect/>
          </a:stretch>
        </p:blipFill>
        <p:spPr>
          <a:xfrm>
            <a:off x="990599" y="5255804"/>
            <a:ext cx="4909820" cy="12884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414933" y="1057822"/>
            <a:ext cx="3057247" cy="584775"/>
          </a:xfrm>
          <a:prstGeom prst="rect">
            <a:avLst/>
          </a:prstGeom>
        </p:spPr>
        <p:txBody>
          <a:bodyPr wrap="none">
            <a:spAutoFit/>
          </a:bodyPr>
          <a:lstStyle/>
          <a:p>
            <a:r>
              <a:rPr lang="zh-CN" altLang="en-US" sz="3200" b="1" dirty="0">
                <a:solidFill>
                  <a:schemeClr val="tx1">
                    <a:lumMod val="65000"/>
                    <a:lumOff val="35000"/>
                  </a:schemeClr>
                </a:solidFill>
                <a:ea typeface="Roboto" panose="02000000000000000000" pitchFamily="2" charset="0"/>
              </a:rPr>
              <a:t>边界路由器设计</a:t>
            </a:r>
            <a:endParaRPr lang="zh-CN" altLang="en-US" sz="3200" b="1" dirty="0">
              <a:solidFill>
                <a:schemeClr val="tx1">
                  <a:lumMod val="65000"/>
                  <a:lumOff val="35000"/>
                </a:schemeClr>
              </a:solidFill>
              <a:ea typeface="Roboto" panose="02000000000000000000" pitchFamily="2" charset="0"/>
            </a:endParaRPr>
          </a:p>
        </p:txBody>
      </p:sp>
      <p:sp>
        <p:nvSpPr>
          <p:cNvPr id="3" name="矩形 2"/>
          <p:cNvSpPr/>
          <p:nvPr/>
        </p:nvSpPr>
        <p:spPr>
          <a:xfrm>
            <a:off x="393895" y="1799886"/>
            <a:ext cx="6096000" cy="2677656"/>
          </a:xfrm>
          <a:prstGeom prst="rect">
            <a:avLst/>
          </a:prstGeom>
        </p:spPr>
        <p:txBody>
          <a:bodyPr>
            <a:spAutoFit/>
          </a:bodyPr>
          <a:lstStyle/>
          <a:p>
            <a:pPr marL="457200" lvl="0" indent="-457200">
              <a:buFont typeface="Arial" panose="020B0604020202020204" pitchFamily="34" charset="0"/>
              <a:buChar char="•"/>
            </a:pP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边界路由器采用了</a:t>
            </a:r>
            <a:r>
              <a:rPr lang="en-US" altLang="zh-CN" sz="2400" dirty="0" err="1">
                <a:solidFill>
                  <a:prstClr val="black">
                    <a:lumMod val="65000"/>
                    <a:lumOff val="35000"/>
                  </a:prstClr>
                </a:solidFill>
                <a:latin typeface="Times New Roman" panose="02020603050405020304" pitchFamily="18" charset="0"/>
                <a:ea typeface="宋体" panose="02010600030101010101" pitchFamily="2" charset="-122"/>
              </a:rPr>
              <a:t>openWRT</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，这是一种嵌入式</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Linux</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操作系统。</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CC2530 </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使用串口和</a:t>
            </a:r>
            <a:r>
              <a:rPr lang="en-US" altLang="zh-CN" sz="2400" dirty="0" err="1">
                <a:solidFill>
                  <a:prstClr val="black">
                    <a:lumMod val="65000"/>
                    <a:lumOff val="35000"/>
                  </a:prstClr>
                </a:solidFill>
                <a:latin typeface="Times New Roman" panose="02020603050405020304" pitchFamily="18" charset="0"/>
                <a:ea typeface="宋体" panose="02010600030101010101" pitchFamily="2" charset="-122"/>
              </a:rPr>
              <a:t>openWRT</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进行通信。</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en-US" altLang="zh-CN"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CC2530</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和</a:t>
            </a:r>
            <a:r>
              <a:rPr lang="en-US" altLang="zh-CN" sz="2400" dirty="0" err="1">
                <a:solidFill>
                  <a:prstClr val="black">
                    <a:lumMod val="65000"/>
                    <a:lumOff val="35000"/>
                  </a:prstClr>
                </a:solidFill>
                <a:latin typeface="Times New Roman" panose="02020603050405020304" pitchFamily="18" charset="0"/>
                <a:ea typeface="宋体" panose="02010600030101010101" pitchFamily="2" charset="-122"/>
              </a:rPr>
              <a:t>openWRT</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之间使用</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SLIP</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协议进行通信。</a:t>
            </a:r>
            <a:endParaRPr lang="en-US" altLang="zh-CN" sz="2400" dirty="0">
              <a:solidFill>
                <a:prstClr val="black">
                  <a:lumMod val="65000"/>
                  <a:lumOff val="35000"/>
                </a:prstClr>
              </a:solidFill>
              <a:latin typeface="Times New Roman" panose="02020603050405020304" pitchFamily="18" charset="0"/>
              <a:ea typeface="宋体" panose="02010600030101010101" pitchFamily="2" charset="-122"/>
            </a:endParaRPr>
          </a:p>
        </p:txBody>
      </p:sp>
      <p:pic>
        <p:nvPicPr>
          <p:cNvPr id="122" name="图片 121" descr="新建 Microsoft Visio 绘图 (6)"/>
          <p:cNvPicPr>
            <a:picLocks noChangeAspect="1"/>
          </p:cNvPicPr>
          <p:nvPr/>
        </p:nvPicPr>
        <p:blipFill>
          <a:blip r:embed="rId1"/>
          <a:stretch>
            <a:fillRect/>
          </a:stretch>
        </p:blipFill>
        <p:spPr>
          <a:xfrm>
            <a:off x="6489895" y="2054860"/>
            <a:ext cx="5437945" cy="1756410"/>
          </a:xfrm>
          <a:prstGeom prst="rect">
            <a:avLst/>
          </a:prstGeom>
        </p:spPr>
      </p:pic>
      <p:pic>
        <p:nvPicPr>
          <p:cNvPr id="123" name="图片 122"/>
          <p:cNvPicPr>
            <a:picLocks noChangeAspect="1"/>
          </p:cNvPicPr>
          <p:nvPr/>
        </p:nvPicPr>
        <p:blipFill>
          <a:blip r:embed="rId2"/>
          <a:stretch>
            <a:fillRect/>
          </a:stretch>
        </p:blipFill>
        <p:spPr>
          <a:xfrm>
            <a:off x="3472180" y="4826000"/>
            <a:ext cx="2533650" cy="1630680"/>
          </a:xfrm>
          <a:prstGeom prst="rect">
            <a:avLst/>
          </a:prstGeom>
        </p:spPr>
      </p:pic>
      <p:pic>
        <p:nvPicPr>
          <p:cNvPr id="124" name="图片 123"/>
          <p:cNvPicPr>
            <a:picLocks noChangeAspect="1"/>
          </p:cNvPicPr>
          <p:nvPr/>
        </p:nvPicPr>
        <p:blipFill>
          <a:blip r:embed="rId3"/>
          <a:stretch>
            <a:fillRect/>
          </a:stretch>
        </p:blipFill>
        <p:spPr>
          <a:xfrm>
            <a:off x="7707630" y="4241165"/>
            <a:ext cx="2461260" cy="2215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24" name="TextBox 50"/>
          <p:cNvSpPr txBox="1"/>
          <p:nvPr/>
        </p:nvSpPr>
        <p:spPr>
          <a:xfrm>
            <a:off x="-160598" y="951016"/>
            <a:ext cx="2928620" cy="584775"/>
          </a:xfrm>
          <a:prstGeom prst="rect">
            <a:avLst/>
          </a:prstGeom>
          <a:noFill/>
        </p:spPr>
        <p:txBody>
          <a:bodyPr wrap="square" rtlCol="0">
            <a:spAutoFit/>
          </a:bodyPr>
          <a:lstStyle/>
          <a:p>
            <a:pPr algn="ctr"/>
            <a:r>
              <a:rPr lang="zh-CN" altLang="en-US" sz="3200" b="1" dirty="0">
                <a:solidFill>
                  <a:schemeClr val="tx1">
                    <a:lumMod val="65000"/>
                    <a:lumOff val="35000"/>
                  </a:schemeClr>
                </a:solidFill>
                <a:ea typeface="Roboto" panose="02000000000000000000" pitchFamily="2" charset="0"/>
              </a:rPr>
              <a:t>系统测试</a:t>
            </a:r>
            <a:endParaRPr lang="zh-CN" altLang="en-US" sz="3200" b="1" dirty="0">
              <a:solidFill>
                <a:schemeClr val="tx1">
                  <a:lumMod val="65000"/>
                  <a:lumOff val="35000"/>
                </a:schemeClr>
              </a:solidFill>
              <a:ea typeface="Roboto" panose="02000000000000000000" pitchFamily="2" charset="0"/>
            </a:endParaRPr>
          </a:p>
        </p:txBody>
      </p:sp>
      <p:sp>
        <p:nvSpPr>
          <p:cNvPr id="125" name="TextBox 50"/>
          <p:cNvSpPr txBox="1"/>
          <p:nvPr/>
        </p:nvSpPr>
        <p:spPr>
          <a:xfrm>
            <a:off x="196947" y="1398587"/>
            <a:ext cx="6877685" cy="2676525"/>
          </a:xfrm>
          <a:prstGeom prst="rect">
            <a:avLst/>
          </a:prstGeom>
          <a:noFill/>
        </p:spPr>
        <p:txBody>
          <a:bodyPr wrap="square" rtlCol="0">
            <a:spAutoFit/>
          </a:bodyPr>
          <a:lstStyle/>
          <a:p>
            <a:pPr marL="457200" indent="-457200" algn="l">
              <a:buFont typeface="Arial" panose="020B0604020202020204" pitchFamily="34" charset="0"/>
              <a:buChar char="•"/>
            </a:pPr>
            <a:r>
              <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rPr>
              <a:t>openWRT</a:t>
            </a: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和</a:t>
            </a:r>
            <a:r>
              <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rPr>
              <a:t>CC2530</a:t>
            </a: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之间使用串口线进行连接，作为边界路由器。</a:t>
            </a:r>
            <a:endPar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endParaRPr>
          </a:p>
          <a:p>
            <a:pPr marL="457200" indent="-457200" algn="l">
              <a:buFont typeface="Arial" panose="020B0604020202020204" pitchFamily="34" charset="0"/>
              <a:buChar char="•"/>
            </a:pPr>
            <a:endPar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endParaRPr>
          </a:p>
          <a:p>
            <a:pPr marL="457200" indent="-457200" algn="l">
              <a:buFont typeface="Arial" panose="020B0604020202020204" pitchFamily="34" charset="0"/>
              <a:buChar char="•"/>
            </a:pP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采集节点被设置为</a:t>
            </a:r>
            <a:r>
              <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rPr>
              <a:t>COAP</a:t>
            </a: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服务器。</a:t>
            </a:r>
            <a:endPar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endParaRPr>
          </a:p>
          <a:p>
            <a:pPr indent="0" algn="l">
              <a:buFont typeface="Arial" panose="020B0604020202020204" pitchFamily="34" charset="0"/>
              <a:buNone/>
            </a:pPr>
            <a:endPar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endParaRPr>
          </a:p>
          <a:p>
            <a:pPr marL="457200" indent="-457200" algn="l">
              <a:buFont typeface="Arial" panose="020B0604020202020204" pitchFamily="34" charset="0"/>
              <a:buChar char="•"/>
            </a:pP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使用</a:t>
            </a:r>
            <a:r>
              <a:rPr lang="en-US" altLang="zh-CN" sz="2800" dirty="0" smtClean="0">
                <a:solidFill>
                  <a:schemeClr val="tx1">
                    <a:lumMod val="65000"/>
                    <a:lumOff val="35000"/>
                  </a:schemeClr>
                </a:solidFill>
                <a:latin typeface="Times New Roman" panose="02020603050405020304" pitchFamily="18" charset="0"/>
                <a:ea typeface="宋体" panose="02010600030101010101" pitchFamily="2" charset="-122"/>
              </a:rPr>
              <a:t>ping</a:t>
            </a:r>
            <a:r>
              <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rPr>
              <a:t>命令来测试和节点的连通性。</a:t>
            </a:r>
            <a:endParaRPr lang="zh-CN" altLang="en-US" sz="2800" dirty="0" smtClean="0">
              <a:solidFill>
                <a:schemeClr val="tx1">
                  <a:lumMod val="65000"/>
                  <a:lumOff val="35000"/>
                </a:schemeClr>
              </a:solidFill>
              <a:latin typeface="Times New Roman" panose="02020603050405020304" pitchFamily="18" charset="0"/>
              <a:ea typeface="宋体" panose="02010600030101010101" pitchFamily="2" charset="-122"/>
            </a:endParaRPr>
          </a:p>
        </p:txBody>
      </p:sp>
      <p:pic>
        <p:nvPicPr>
          <p:cNvPr id="126" name="图片 125"/>
          <p:cNvPicPr>
            <a:picLocks noChangeAspect="1"/>
          </p:cNvPicPr>
          <p:nvPr/>
        </p:nvPicPr>
        <p:blipFill>
          <a:blip r:embed="rId1"/>
          <a:stretch>
            <a:fillRect/>
          </a:stretch>
        </p:blipFill>
        <p:spPr>
          <a:xfrm rot="5400000">
            <a:off x="8608695" y="692785"/>
            <a:ext cx="2216150" cy="3011170"/>
          </a:xfrm>
          <a:prstGeom prst="rect">
            <a:avLst/>
          </a:prstGeom>
        </p:spPr>
      </p:pic>
      <p:sp>
        <p:nvSpPr>
          <p:cNvPr id="127" name="TextBox 50"/>
          <p:cNvSpPr txBox="1"/>
          <p:nvPr/>
        </p:nvSpPr>
        <p:spPr>
          <a:xfrm>
            <a:off x="7586980" y="3368040"/>
            <a:ext cx="4259580" cy="398780"/>
          </a:xfrm>
          <a:prstGeom prst="rect">
            <a:avLst/>
          </a:prstGeom>
          <a:noFill/>
        </p:spPr>
        <p:txBody>
          <a:bodyPr wrap="square" rtlCol="0">
            <a:spAutoFit/>
          </a:bodyPr>
          <a:lstStyle/>
          <a:p>
            <a:pPr algn="ctr"/>
            <a:r>
              <a:rPr lang="zh-CN" altLang="en-US" sz="2000" dirty="0" smtClean="0">
                <a:solidFill>
                  <a:srgbClr val="00B050"/>
                </a:solidFill>
                <a:ea typeface="宋体" panose="02010600030101010101" pitchFamily="2" charset="-122"/>
              </a:rPr>
              <a:t>左边是采集节点，右边是边界路由器</a:t>
            </a:r>
            <a:endParaRPr lang="zh-CN" altLang="en-US" sz="2000" dirty="0" smtClean="0">
              <a:solidFill>
                <a:srgbClr val="00B050"/>
              </a:solidFill>
              <a:ea typeface="宋体" panose="02010600030101010101" pitchFamily="2" charset="-122"/>
            </a:endParaRPr>
          </a:p>
        </p:txBody>
      </p:sp>
      <p:pic>
        <p:nvPicPr>
          <p:cNvPr id="128" name="图片 127"/>
          <p:cNvPicPr>
            <a:picLocks noChangeAspect="1"/>
          </p:cNvPicPr>
          <p:nvPr/>
        </p:nvPicPr>
        <p:blipFill>
          <a:blip r:embed="rId2"/>
          <a:stretch>
            <a:fillRect/>
          </a:stretch>
        </p:blipFill>
        <p:spPr>
          <a:xfrm>
            <a:off x="2637155" y="4125595"/>
            <a:ext cx="6440805" cy="2115185"/>
          </a:xfrm>
          <a:prstGeom prst="rect">
            <a:avLst/>
          </a:prstGeom>
        </p:spPr>
      </p:pic>
      <p:sp>
        <p:nvSpPr>
          <p:cNvPr id="129" name="TextBox 50"/>
          <p:cNvSpPr txBox="1"/>
          <p:nvPr/>
        </p:nvSpPr>
        <p:spPr>
          <a:xfrm>
            <a:off x="4789170" y="6341745"/>
            <a:ext cx="2136775" cy="398780"/>
          </a:xfrm>
          <a:prstGeom prst="rect">
            <a:avLst/>
          </a:prstGeom>
          <a:noFill/>
        </p:spPr>
        <p:txBody>
          <a:bodyPr wrap="square" rtlCol="0">
            <a:spAutoFit/>
          </a:bodyPr>
          <a:lstStyle/>
          <a:p>
            <a:pPr algn="ctr"/>
            <a:r>
              <a:rPr lang="en-US" altLang="zh-CN" sz="2000" dirty="0" smtClean="0">
                <a:solidFill>
                  <a:srgbClr val="00B050"/>
                </a:solidFill>
                <a:latin typeface="Times New Roman" panose="02020603050405020304" pitchFamily="18" charset="0"/>
                <a:ea typeface="Roboto" panose="02000000000000000000" pitchFamily="2" charset="0"/>
              </a:rPr>
              <a:t>“ping” </a:t>
            </a:r>
            <a:r>
              <a:rPr lang="zh-CN" altLang="en-US" sz="2000" dirty="0" smtClean="0">
                <a:solidFill>
                  <a:srgbClr val="00B050"/>
                </a:solidFill>
                <a:latin typeface="Times New Roman" panose="02020603050405020304" pitchFamily="18" charset="0"/>
                <a:ea typeface="宋体" panose="02010600030101010101" pitchFamily="2" charset="-122"/>
              </a:rPr>
              <a:t>测试</a:t>
            </a:r>
            <a:endParaRPr lang="zh-CN" altLang="en-US" sz="2000" dirty="0" smtClean="0">
              <a:solidFill>
                <a:srgbClr val="00B050"/>
              </a:solidFill>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336665" y="964154"/>
            <a:ext cx="3467616" cy="584775"/>
          </a:xfrm>
          <a:prstGeom prst="rect">
            <a:avLst/>
          </a:prstGeom>
        </p:spPr>
        <p:txBody>
          <a:bodyPr wrap="none">
            <a:spAutoFit/>
          </a:bodyPr>
          <a:lstStyle/>
          <a:p>
            <a:r>
              <a:rPr lang="zh-CN" altLang="en-US" sz="3200" b="1" dirty="0">
                <a:solidFill>
                  <a:schemeClr val="tx1">
                    <a:lumMod val="65000"/>
                    <a:lumOff val="35000"/>
                  </a:schemeClr>
                </a:solidFill>
                <a:ea typeface="Roboto" panose="02000000000000000000" pitchFamily="2" charset="0"/>
              </a:rPr>
              <a:t>计算机客户端设计</a:t>
            </a:r>
            <a:endParaRPr lang="zh-CN" altLang="en-US" sz="3200" b="1" dirty="0">
              <a:solidFill>
                <a:schemeClr val="tx1">
                  <a:lumMod val="65000"/>
                  <a:lumOff val="35000"/>
                </a:schemeClr>
              </a:solidFill>
              <a:ea typeface="Roboto" panose="02000000000000000000" pitchFamily="2" charset="0"/>
            </a:endParaRPr>
          </a:p>
        </p:txBody>
      </p:sp>
      <p:sp>
        <p:nvSpPr>
          <p:cNvPr id="4" name="矩形 3"/>
          <p:cNvSpPr/>
          <p:nvPr/>
        </p:nvSpPr>
        <p:spPr>
          <a:xfrm>
            <a:off x="336550" y="1965960"/>
            <a:ext cx="6402705" cy="2676525"/>
          </a:xfrm>
          <a:prstGeom prst="rect">
            <a:avLst/>
          </a:prstGeom>
        </p:spPr>
        <p:txBody>
          <a:bodyPr wrap="square">
            <a:spAutoFit/>
          </a:bodyPr>
          <a:lstStyle/>
          <a:p>
            <a:pPr marL="457200" lvl="0" indent="-457200">
              <a:buFont typeface="Arial" panose="020B0604020202020204" pitchFamily="34" charset="0"/>
              <a:buChar char="•"/>
            </a:pP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软件设计采用了跨平台的</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QT</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框架</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(C++</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语言</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历史数据的储存采用了</a:t>
            </a: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sqlite3</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数据库。</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en-US" altLang="zh-CN" sz="2400" dirty="0">
                <a:solidFill>
                  <a:prstClr val="black">
                    <a:lumMod val="65000"/>
                    <a:lumOff val="35000"/>
                  </a:prstClr>
                </a:solidFill>
                <a:latin typeface="Times New Roman" panose="02020603050405020304" pitchFamily="18" charset="0"/>
                <a:ea typeface="宋体" panose="02010600030101010101" pitchFamily="2" charset="-122"/>
              </a:rPr>
              <a:t>COAP</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协议采用了开源的</a:t>
            </a:r>
            <a:r>
              <a:rPr lang="en-US" altLang="zh-CN" sz="2400" dirty="0" err="1">
                <a:solidFill>
                  <a:prstClr val="black">
                    <a:lumMod val="65000"/>
                    <a:lumOff val="35000"/>
                  </a:prstClr>
                </a:solidFill>
                <a:latin typeface="Times New Roman" panose="02020603050405020304" pitchFamily="18" charset="0"/>
                <a:ea typeface="宋体" panose="02010600030101010101" pitchFamily="2" charset="-122"/>
              </a:rPr>
              <a:t>cantcoap</a:t>
            </a: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函数库。</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Times New Roman" panose="02020603050405020304" pitchFamily="18" charset="0"/>
                <a:ea typeface="宋体" panose="02010600030101010101" pitchFamily="2" charset="-122"/>
              </a:rPr>
              <a:t>曲线图的显示采用了函数库qcustomplot。</a:t>
            </a:r>
            <a:endParaRPr lang="zh-CN" altLang="en-US" sz="2400" dirty="0">
              <a:solidFill>
                <a:prstClr val="black">
                  <a:lumMod val="65000"/>
                  <a:lumOff val="35000"/>
                </a:prstClr>
              </a:solidFill>
              <a:latin typeface="Times New Roman" panose="02020603050405020304" pitchFamily="18" charset="0"/>
              <a:ea typeface="宋体" panose="02010600030101010101" pitchFamily="2" charset="-122"/>
            </a:endParaRPr>
          </a:p>
        </p:txBody>
      </p:sp>
      <p:pic>
        <p:nvPicPr>
          <p:cNvPr id="122" name="图片 121"/>
          <p:cNvPicPr>
            <a:picLocks noChangeAspect="1"/>
          </p:cNvPicPr>
          <p:nvPr/>
        </p:nvPicPr>
        <p:blipFill>
          <a:blip r:embed="rId1"/>
          <a:stretch>
            <a:fillRect/>
          </a:stretch>
        </p:blipFill>
        <p:spPr>
          <a:xfrm>
            <a:off x="8371205" y="1357630"/>
            <a:ext cx="2009775" cy="2466975"/>
          </a:xfrm>
          <a:prstGeom prst="rect">
            <a:avLst/>
          </a:prstGeom>
        </p:spPr>
      </p:pic>
      <p:pic>
        <p:nvPicPr>
          <p:cNvPr id="123" name="图片 122"/>
          <p:cNvPicPr>
            <a:picLocks noChangeAspect="1"/>
          </p:cNvPicPr>
          <p:nvPr/>
        </p:nvPicPr>
        <p:blipFill>
          <a:blip r:embed="rId2"/>
          <a:stretch>
            <a:fillRect/>
          </a:stretch>
        </p:blipFill>
        <p:spPr>
          <a:xfrm>
            <a:off x="7225030" y="4499610"/>
            <a:ext cx="4305300" cy="1866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250240" y="1197819"/>
            <a:ext cx="1415773" cy="584775"/>
          </a:xfrm>
          <a:prstGeom prst="rect">
            <a:avLst/>
          </a:prstGeom>
        </p:spPr>
        <p:txBody>
          <a:bodyPr wrap="none">
            <a:spAutoFit/>
          </a:bodyPr>
          <a:lstStyle/>
          <a:p>
            <a:pPr algn="ctr"/>
            <a:r>
              <a:rPr lang="zh-CN" altLang="en-US" sz="3200" b="1" dirty="0">
                <a:solidFill>
                  <a:schemeClr val="tx1">
                    <a:lumMod val="65000"/>
                    <a:lumOff val="35000"/>
                  </a:schemeClr>
                </a:solidFill>
                <a:ea typeface="Roboto" panose="02000000000000000000" pitchFamily="2" charset="0"/>
              </a:rPr>
              <a:t>主界面</a:t>
            </a:r>
            <a:endParaRPr lang="zh-CN" altLang="en-US" sz="3200" b="1" dirty="0">
              <a:solidFill>
                <a:schemeClr val="tx1">
                  <a:lumMod val="65000"/>
                  <a:lumOff val="35000"/>
                </a:schemeClr>
              </a:solidFill>
              <a:ea typeface="Roboto" panose="02000000000000000000" pitchFamily="2" charset="0"/>
            </a:endParaRPr>
          </a:p>
        </p:txBody>
      </p:sp>
      <p:sp>
        <p:nvSpPr>
          <p:cNvPr id="3" name="矩形 2"/>
          <p:cNvSpPr/>
          <p:nvPr/>
        </p:nvSpPr>
        <p:spPr>
          <a:xfrm>
            <a:off x="755072" y="1864437"/>
            <a:ext cx="6096000" cy="3416320"/>
          </a:xfrm>
          <a:prstGeom prst="rect">
            <a:avLst/>
          </a:prstGeom>
        </p:spPr>
        <p:txBody>
          <a:bodyPr>
            <a:spAutoFit/>
          </a:bodyPr>
          <a:lstStyle/>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主界面如右图所示。</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从“</a:t>
            </a:r>
            <a:r>
              <a:rPr lang="zh-CN" altLang="en-US" sz="2400" b="1" dirty="0">
                <a:solidFill>
                  <a:srgbClr val="00B050"/>
                </a:solidFill>
                <a:latin typeface="宋体" panose="02010600030101010101" pitchFamily="2" charset="-122"/>
                <a:ea typeface="宋体" panose="02010600030101010101" pitchFamily="2" charset="-122"/>
              </a:rPr>
              <a:t>选择大棚</a:t>
            </a:r>
            <a:r>
              <a:rPr lang="zh-CN" altLang="en-US" sz="2400" dirty="0">
                <a:solidFill>
                  <a:prstClr val="black">
                    <a:lumMod val="65000"/>
                    <a:lumOff val="35000"/>
                  </a:prstClr>
                </a:solidFill>
                <a:latin typeface="宋体" panose="02010600030101010101" pitchFamily="2" charset="-122"/>
                <a:ea typeface="宋体" panose="02010600030101010101" pitchFamily="2" charset="-122"/>
              </a:rPr>
              <a:t>”的下拉列表中，可以选择不同的大棚，查看相应的IPv6地址。</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可以填写温度和湿度阈值的最大值和最小值。</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可以显示大棚的当前状态。</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p:txBody>
      </p:sp>
      <p:pic>
        <p:nvPicPr>
          <p:cNvPr id="122" name="图片 121"/>
          <p:cNvPicPr>
            <a:picLocks noChangeAspect="1"/>
          </p:cNvPicPr>
          <p:nvPr/>
        </p:nvPicPr>
        <p:blipFill>
          <a:blip r:embed="rId1"/>
          <a:stretch>
            <a:fillRect/>
          </a:stretch>
        </p:blipFill>
        <p:spPr>
          <a:xfrm>
            <a:off x="6881495" y="2105025"/>
            <a:ext cx="4899025" cy="36614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275116" y="972409"/>
            <a:ext cx="2236510" cy="584775"/>
          </a:xfrm>
          <a:prstGeom prst="rect">
            <a:avLst/>
          </a:prstGeom>
        </p:spPr>
        <p:txBody>
          <a:bodyPr wrap="none">
            <a:spAutoFit/>
          </a:bodyPr>
          <a:lstStyle/>
          <a:p>
            <a:pPr algn="ctr"/>
            <a:r>
              <a:rPr lang="zh-CN" altLang="en-US" sz="3200" b="1" dirty="0">
                <a:solidFill>
                  <a:schemeClr val="tx1">
                    <a:lumMod val="65000"/>
                    <a:lumOff val="35000"/>
                  </a:schemeClr>
                </a:solidFill>
                <a:ea typeface="Roboto" panose="02000000000000000000" pitchFamily="2" charset="0"/>
              </a:rPr>
              <a:t>数据曲线图</a:t>
            </a:r>
            <a:endParaRPr lang="zh-CN" altLang="en-US" sz="3200" b="1" dirty="0">
              <a:solidFill>
                <a:schemeClr val="tx1">
                  <a:lumMod val="65000"/>
                  <a:lumOff val="35000"/>
                </a:schemeClr>
              </a:solidFill>
              <a:ea typeface="Roboto" panose="02000000000000000000" pitchFamily="2" charset="0"/>
            </a:endParaRPr>
          </a:p>
        </p:txBody>
      </p:sp>
      <p:sp>
        <p:nvSpPr>
          <p:cNvPr id="3" name="矩形 2"/>
          <p:cNvSpPr/>
          <p:nvPr/>
        </p:nvSpPr>
        <p:spPr>
          <a:xfrm>
            <a:off x="393895" y="1844778"/>
            <a:ext cx="6096000" cy="3046988"/>
          </a:xfrm>
          <a:prstGeom prst="rect">
            <a:avLst/>
          </a:prstGeom>
        </p:spPr>
        <p:txBody>
          <a:bodyPr>
            <a:spAutoFit/>
          </a:bodyPr>
          <a:lstStyle/>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点击主界面的</a:t>
            </a:r>
            <a:r>
              <a:rPr lang="en-US" altLang="zh-CN" sz="2400" dirty="0">
                <a:solidFill>
                  <a:prstClr val="black">
                    <a:lumMod val="65000"/>
                    <a:lumOff val="35000"/>
                  </a:prstClr>
                </a:solidFill>
                <a:latin typeface="宋体" panose="02010600030101010101" pitchFamily="2" charset="-122"/>
                <a:ea typeface="宋体" panose="02010600030101010101" pitchFamily="2" charset="-122"/>
              </a:rPr>
              <a:t>“</a:t>
            </a:r>
            <a:r>
              <a:rPr lang="en-US" altLang="zh-CN" sz="2400" b="1" dirty="0" err="1">
                <a:solidFill>
                  <a:srgbClr val="00B050"/>
                </a:solidFill>
                <a:latin typeface="宋体" panose="02010600030101010101" pitchFamily="2" charset="-122"/>
                <a:ea typeface="宋体" panose="02010600030101010101" pitchFamily="2" charset="-122"/>
              </a:rPr>
              <a:t>数据曲线图</a:t>
            </a:r>
            <a:r>
              <a:rPr lang="en-US" altLang="zh-CN" sz="2400" dirty="0">
                <a:solidFill>
                  <a:prstClr val="black">
                    <a:lumMod val="65000"/>
                    <a:lumOff val="35000"/>
                  </a:prstClr>
                </a:solidFill>
                <a:latin typeface="宋体" panose="02010600030101010101" pitchFamily="2" charset="-122"/>
                <a:ea typeface="宋体" panose="02010600030101010101" pitchFamily="2" charset="-122"/>
              </a:rPr>
              <a:t>”</a:t>
            </a:r>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a:t>
            </a:r>
            <a:endParaRPr lang="en-US" altLang="zh-CN" sz="2400" dirty="0" smtClean="0">
              <a:solidFill>
                <a:prstClr val="black">
                  <a:lumMod val="65000"/>
                  <a:lumOff val="35000"/>
                </a:prstClr>
              </a:solidFill>
              <a:latin typeface="宋体" panose="02010600030101010101" pitchFamily="2" charset="-122"/>
              <a:ea typeface="宋体" panose="02010600030101010101" pitchFamily="2" charset="-122"/>
            </a:endParaRPr>
          </a:p>
          <a:p>
            <a:pPr lvl="0"/>
            <a:r>
              <a:rPr lang="en-US" altLang="zh-CN" sz="2400" dirty="0">
                <a:solidFill>
                  <a:prstClr val="black">
                    <a:lumMod val="65000"/>
                    <a:lumOff val="35000"/>
                  </a:prstClr>
                </a:solidFill>
                <a:latin typeface="宋体" panose="02010600030101010101" pitchFamily="2" charset="-122"/>
                <a:ea typeface="宋体" panose="02010600030101010101" pitchFamily="2" charset="-122"/>
              </a:rPr>
              <a:t> </a:t>
            </a:r>
            <a:r>
              <a:rPr lang="en-US" altLang="zh-CN" sz="2400" dirty="0" smtClean="0">
                <a:solidFill>
                  <a:prstClr val="black">
                    <a:lumMod val="65000"/>
                    <a:lumOff val="35000"/>
                  </a:prstClr>
                </a:solidFill>
                <a:latin typeface="宋体" panose="02010600030101010101" pitchFamily="2" charset="-122"/>
                <a:ea typeface="宋体" panose="02010600030101010101" pitchFamily="2" charset="-122"/>
              </a:rPr>
              <a:t>  </a:t>
            </a:r>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即</a:t>
            </a:r>
            <a:r>
              <a:rPr lang="zh-CN" altLang="en-US" sz="2400" dirty="0">
                <a:solidFill>
                  <a:prstClr val="black">
                    <a:lumMod val="65000"/>
                    <a:lumOff val="35000"/>
                  </a:prstClr>
                </a:solidFill>
                <a:latin typeface="宋体" panose="02010600030101010101" pitchFamily="2" charset="-122"/>
                <a:ea typeface="宋体" panose="02010600030101010101" pitchFamily="2" charset="-122"/>
              </a:rPr>
              <a:t>可打开历史数据折线图。</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通过该图可以查看湿度和温</a:t>
            </a:r>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度</a:t>
            </a:r>
            <a:endParaRPr lang="en-US" altLang="zh-CN" sz="2400" dirty="0" smtClean="0">
              <a:solidFill>
                <a:prstClr val="black">
                  <a:lumMod val="65000"/>
                  <a:lumOff val="35000"/>
                </a:prstClr>
              </a:solidFill>
              <a:latin typeface="宋体" panose="02010600030101010101" pitchFamily="2" charset="-122"/>
              <a:ea typeface="宋体" panose="02010600030101010101" pitchFamily="2" charset="-122"/>
            </a:endParaRPr>
          </a:p>
          <a:p>
            <a:pPr lvl="0"/>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   的</a:t>
            </a:r>
            <a:r>
              <a:rPr lang="zh-CN" altLang="en-US" sz="2400" dirty="0">
                <a:solidFill>
                  <a:prstClr val="black">
                    <a:lumMod val="65000"/>
                    <a:lumOff val="35000"/>
                  </a:prstClr>
                </a:solidFill>
                <a:latin typeface="宋体" panose="02010600030101010101" pitchFamily="2" charset="-122"/>
                <a:ea typeface="宋体" panose="02010600030101010101" pitchFamily="2" charset="-122"/>
              </a:rPr>
              <a:t>历史数据。</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a:p>
            <a:pPr marL="457200" lvl="0" indent="-457200">
              <a:buFont typeface="Arial" panose="020B0604020202020204" pitchFamily="34" charset="0"/>
              <a:buChar char="•"/>
            </a:pPr>
            <a:r>
              <a:rPr lang="zh-CN" altLang="en-US" sz="2400" dirty="0">
                <a:solidFill>
                  <a:prstClr val="black">
                    <a:lumMod val="65000"/>
                    <a:lumOff val="35000"/>
                  </a:prstClr>
                </a:solidFill>
                <a:latin typeface="宋体" panose="02010600030101010101" pitchFamily="2" charset="-122"/>
                <a:ea typeface="宋体" panose="02010600030101010101" pitchFamily="2" charset="-122"/>
              </a:rPr>
              <a:t>通过日期的下拉列表来选择</a:t>
            </a:r>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查</a:t>
            </a:r>
            <a:endParaRPr lang="en-US" altLang="zh-CN" sz="2400" dirty="0" smtClean="0">
              <a:solidFill>
                <a:prstClr val="black">
                  <a:lumMod val="65000"/>
                  <a:lumOff val="35000"/>
                </a:prstClr>
              </a:solidFill>
              <a:latin typeface="宋体" panose="02010600030101010101" pitchFamily="2" charset="-122"/>
              <a:ea typeface="宋体" panose="02010600030101010101" pitchFamily="2" charset="-122"/>
            </a:endParaRPr>
          </a:p>
          <a:p>
            <a:pPr lvl="0"/>
            <a:r>
              <a:rPr lang="zh-CN" altLang="en-US" sz="2400" dirty="0" smtClean="0">
                <a:solidFill>
                  <a:prstClr val="black">
                    <a:lumMod val="65000"/>
                    <a:lumOff val="35000"/>
                  </a:prstClr>
                </a:solidFill>
                <a:latin typeface="宋体" panose="02010600030101010101" pitchFamily="2" charset="-122"/>
                <a:ea typeface="宋体" panose="02010600030101010101" pitchFamily="2" charset="-122"/>
              </a:rPr>
              <a:t>   看</a:t>
            </a:r>
            <a:r>
              <a:rPr lang="zh-CN" altLang="en-US" sz="2400" dirty="0">
                <a:solidFill>
                  <a:prstClr val="black">
                    <a:lumMod val="65000"/>
                    <a:lumOff val="35000"/>
                  </a:prstClr>
                </a:solidFill>
                <a:latin typeface="宋体" panose="02010600030101010101" pitchFamily="2" charset="-122"/>
                <a:ea typeface="宋体" panose="02010600030101010101" pitchFamily="2" charset="-122"/>
              </a:rPr>
              <a:t>相应日期的信息。</a:t>
            </a:r>
            <a:endParaRPr lang="zh-CN" altLang="en-US" sz="2400" dirty="0">
              <a:solidFill>
                <a:prstClr val="black">
                  <a:lumMod val="65000"/>
                  <a:lumOff val="35000"/>
                </a:prstClr>
              </a:solidFill>
              <a:latin typeface="宋体" panose="02010600030101010101" pitchFamily="2" charset="-122"/>
              <a:ea typeface="宋体" panose="02010600030101010101" pitchFamily="2" charset="-122"/>
            </a:endParaRPr>
          </a:p>
        </p:txBody>
      </p:sp>
      <p:pic>
        <p:nvPicPr>
          <p:cNvPr id="122" name="图片 121"/>
          <p:cNvPicPr>
            <a:picLocks noChangeAspect="1"/>
          </p:cNvPicPr>
          <p:nvPr/>
        </p:nvPicPr>
        <p:blipFill>
          <a:blip r:embed="rId1"/>
          <a:stretch>
            <a:fillRect/>
          </a:stretch>
        </p:blipFill>
        <p:spPr>
          <a:xfrm>
            <a:off x="5457190" y="1804670"/>
            <a:ext cx="6386830" cy="3910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 name="矩形 1"/>
          <p:cNvSpPr/>
          <p:nvPr/>
        </p:nvSpPr>
        <p:spPr>
          <a:xfrm>
            <a:off x="196947" y="972409"/>
            <a:ext cx="1826141" cy="584775"/>
          </a:xfrm>
          <a:prstGeom prst="rect">
            <a:avLst/>
          </a:prstGeom>
        </p:spPr>
        <p:txBody>
          <a:bodyPr wrap="none">
            <a:spAutoFit/>
          </a:bodyPr>
          <a:lstStyle/>
          <a:p>
            <a:pPr lvl="0" algn="ctr"/>
            <a:r>
              <a:rPr lang="zh-CN" altLang="en-US" sz="3200" b="1" dirty="0">
                <a:solidFill>
                  <a:schemeClr val="tx1">
                    <a:lumMod val="65000"/>
                    <a:lumOff val="35000"/>
                  </a:schemeClr>
                </a:solidFill>
                <a:ea typeface="Roboto" panose="02000000000000000000" pitchFamily="2" charset="0"/>
              </a:rPr>
              <a:t>控制界面</a:t>
            </a:r>
            <a:endParaRPr lang="zh-CN" altLang="en-US" sz="3200" b="1" dirty="0">
              <a:solidFill>
                <a:schemeClr val="tx1">
                  <a:lumMod val="65000"/>
                  <a:lumOff val="35000"/>
                </a:schemeClr>
              </a:solidFill>
              <a:ea typeface="Roboto" panose="02000000000000000000" pitchFamily="2" charset="0"/>
            </a:endParaRPr>
          </a:p>
        </p:txBody>
      </p:sp>
      <p:sp>
        <p:nvSpPr>
          <p:cNvPr id="122" name="TextBox 50"/>
          <p:cNvSpPr txBox="1"/>
          <p:nvPr/>
        </p:nvSpPr>
        <p:spPr>
          <a:xfrm>
            <a:off x="196947" y="2126162"/>
            <a:ext cx="5255260" cy="1938020"/>
          </a:xfrm>
          <a:prstGeom prst="rect">
            <a:avLst/>
          </a:prstGeom>
          <a:noFill/>
        </p:spPr>
        <p:txBody>
          <a:bodyPr wrap="square" rtlCol="0">
            <a:spAutoFit/>
          </a:bodyPr>
          <a:lstStyle/>
          <a:p>
            <a:pPr marL="457200" indent="-457200" algn="l">
              <a:buFont typeface="Arial" panose="020B0604020202020204" pitchFamily="34" charset="0"/>
              <a:buChar char="•"/>
            </a:pPr>
            <a:r>
              <a:rPr lang="zh-CN" altLang="en-US" sz="2400" dirty="0" smtClean="0">
                <a:solidFill>
                  <a:schemeClr val="tx1">
                    <a:lumMod val="65000"/>
                    <a:lumOff val="35000"/>
                  </a:schemeClr>
                </a:solidFill>
                <a:latin typeface="+mn-ea"/>
              </a:rPr>
              <a:t>点击主界面的“</a:t>
            </a:r>
            <a:r>
              <a:rPr lang="zh-CN" altLang="en-US" sz="2400" b="1" dirty="0" smtClean="0">
                <a:solidFill>
                  <a:srgbClr val="00B050"/>
                </a:solidFill>
                <a:latin typeface="+mn-ea"/>
              </a:rPr>
              <a:t>启动控制台</a:t>
            </a:r>
            <a:r>
              <a:rPr lang="zh-CN" altLang="en-US" sz="2400" dirty="0" smtClean="0">
                <a:solidFill>
                  <a:schemeClr val="tx1">
                    <a:lumMod val="65000"/>
                    <a:lumOff val="35000"/>
                  </a:schemeClr>
                </a:solidFill>
                <a:latin typeface="+mn-ea"/>
              </a:rPr>
              <a:t>”，可以打开其控制界面。</a:t>
            </a:r>
            <a:endParaRPr lang="zh-CN" altLang="en-US" sz="2400" dirty="0" smtClean="0">
              <a:solidFill>
                <a:schemeClr val="tx1">
                  <a:lumMod val="65000"/>
                  <a:lumOff val="35000"/>
                </a:schemeClr>
              </a:solidFill>
              <a:latin typeface="+mn-ea"/>
            </a:endParaRPr>
          </a:p>
          <a:p>
            <a:pPr marL="457200" indent="-457200" algn="l">
              <a:buFont typeface="Arial" panose="020B0604020202020204" pitchFamily="34" charset="0"/>
              <a:buChar char="•"/>
            </a:pPr>
            <a:endParaRPr lang="zh-CN" altLang="en-US" sz="2400" dirty="0" smtClean="0">
              <a:solidFill>
                <a:schemeClr val="tx1">
                  <a:lumMod val="65000"/>
                  <a:lumOff val="35000"/>
                </a:schemeClr>
              </a:solidFill>
              <a:latin typeface="+mn-ea"/>
            </a:endParaRPr>
          </a:p>
          <a:p>
            <a:pPr marL="457200" indent="-457200" algn="l">
              <a:buFont typeface="Arial" panose="020B0604020202020204" pitchFamily="34" charset="0"/>
              <a:buChar char="•"/>
            </a:pPr>
            <a:r>
              <a:rPr lang="zh-CN" altLang="en-US" sz="2400" dirty="0" smtClean="0">
                <a:solidFill>
                  <a:schemeClr val="tx1">
                    <a:lumMod val="65000"/>
                    <a:lumOff val="35000"/>
                  </a:schemeClr>
                </a:solidFill>
                <a:latin typeface="+mn-ea"/>
              </a:rPr>
              <a:t>通过选择不同的按钮来控制不同大棚的继电器开关。</a:t>
            </a:r>
            <a:endParaRPr lang="en-US" altLang="zh-CN" sz="2400" dirty="0" smtClean="0">
              <a:solidFill>
                <a:schemeClr val="tx1">
                  <a:lumMod val="65000"/>
                  <a:lumOff val="35000"/>
                </a:schemeClr>
              </a:solidFill>
              <a:latin typeface="+mn-ea"/>
            </a:endParaRPr>
          </a:p>
        </p:txBody>
      </p:sp>
      <p:pic>
        <p:nvPicPr>
          <p:cNvPr id="123" name="图片 122"/>
          <p:cNvPicPr>
            <a:picLocks noChangeAspect="1"/>
          </p:cNvPicPr>
          <p:nvPr/>
        </p:nvPicPr>
        <p:blipFill>
          <a:blip r:embed="rId1"/>
          <a:stretch>
            <a:fillRect/>
          </a:stretch>
        </p:blipFill>
        <p:spPr>
          <a:xfrm>
            <a:off x="6576695" y="1305560"/>
            <a:ext cx="3054985" cy="2484120"/>
          </a:xfrm>
          <a:prstGeom prst="rect">
            <a:avLst/>
          </a:prstGeom>
        </p:spPr>
      </p:pic>
      <p:pic>
        <p:nvPicPr>
          <p:cNvPr id="124" name="图片 123"/>
          <p:cNvPicPr>
            <a:picLocks noChangeAspect="1"/>
          </p:cNvPicPr>
          <p:nvPr/>
        </p:nvPicPr>
        <p:blipFill>
          <a:blip r:embed="rId2"/>
          <a:stretch>
            <a:fillRect/>
          </a:stretch>
        </p:blipFill>
        <p:spPr>
          <a:xfrm>
            <a:off x="6576695" y="4069080"/>
            <a:ext cx="3052445" cy="2482215"/>
          </a:xfrm>
          <a:prstGeom prst="rect">
            <a:avLst/>
          </a:prstGeom>
        </p:spPr>
      </p:pic>
      <p:sp>
        <p:nvSpPr>
          <p:cNvPr id="125" name="TextBox 50"/>
          <p:cNvSpPr txBox="1"/>
          <p:nvPr/>
        </p:nvSpPr>
        <p:spPr>
          <a:xfrm>
            <a:off x="9799320" y="3329305"/>
            <a:ext cx="1456055" cy="460375"/>
          </a:xfrm>
          <a:prstGeom prst="rect">
            <a:avLst/>
          </a:prstGeom>
          <a:noFill/>
        </p:spPr>
        <p:txBody>
          <a:bodyPr wrap="square" rtlCol="0">
            <a:spAutoFit/>
          </a:bodyPr>
          <a:lstStyle/>
          <a:p>
            <a:pPr algn="ctr"/>
            <a:r>
              <a:rPr lang="zh-CN" altLang="en-US" sz="2400" b="1" dirty="0" smtClean="0">
                <a:solidFill>
                  <a:srgbClr val="00B050"/>
                </a:solidFill>
                <a:ea typeface="宋体" panose="02010600030101010101" pitchFamily="2" charset="-122"/>
              </a:rPr>
              <a:t>未按按键</a:t>
            </a:r>
            <a:endParaRPr lang="zh-CN" altLang="en-US" sz="2400" b="1" dirty="0" smtClean="0">
              <a:solidFill>
                <a:srgbClr val="00B050"/>
              </a:solidFill>
              <a:ea typeface="宋体" panose="02010600030101010101" pitchFamily="2" charset="-122"/>
            </a:endParaRPr>
          </a:p>
        </p:txBody>
      </p:sp>
      <p:sp>
        <p:nvSpPr>
          <p:cNvPr id="126" name="TextBox 50"/>
          <p:cNvSpPr txBox="1"/>
          <p:nvPr/>
        </p:nvSpPr>
        <p:spPr>
          <a:xfrm>
            <a:off x="9799320" y="6207125"/>
            <a:ext cx="1456055" cy="460375"/>
          </a:xfrm>
          <a:prstGeom prst="rect">
            <a:avLst/>
          </a:prstGeom>
          <a:noFill/>
        </p:spPr>
        <p:txBody>
          <a:bodyPr wrap="square" rtlCol="0">
            <a:spAutoFit/>
          </a:bodyPr>
          <a:lstStyle/>
          <a:p>
            <a:pPr algn="ctr"/>
            <a:r>
              <a:rPr lang="zh-CN" altLang="en-US" sz="2400" b="1" dirty="0" smtClean="0">
                <a:solidFill>
                  <a:srgbClr val="00B050"/>
                </a:solidFill>
                <a:ea typeface="宋体" panose="02010600030101010101" pitchFamily="2" charset="-122"/>
              </a:rPr>
              <a:t>按下按键</a:t>
            </a:r>
            <a:endParaRPr lang="zh-CN" altLang="en-US" sz="2400" b="1" dirty="0" smtClean="0">
              <a:solidFill>
                <a:srgbClr val="00B05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438155" y="4307991"/>
            <a:ext cx="5926001" cy="923330"/>
          </a:xfrm>
          <a:prstGeom prst="rect">
            <a:avLst/>
          </a:prstGeom>
          <a:noFill/>
        </p:spPr>
        <p:txBody>
          <a:bodyPr wrap="square" rtlCol="0">
            <a:spAutoFit/>
          </a:bodyPr>
          <a:lstStyle/>
          <a:p>
            <a:r>
              <a:rPr lang="en-US" altLang="zh-CN" sz="3600" b="1" dirty="0">
                <a:solidFill>
                  <a:schemeClr val="accent3">
                    <a:lumMod val="75000"/>
                  </a:schemeClr>
                </a:solidFill>
                <a:latin typeface="微软雅黑" panose="020B0503020204020204" pitchFamily="34" charset="-122"/>
                <a:ea typeface="微软雅黑" panose="020B0503020204020204" pitchFamily="34" charset="-122"/>
              </a:rPr>
              <a:t>3</a:t>
            </a:r>
            <a:r>
              <a:rPr lang="zh-CN" altLang="en-US" sz="3600" b="1" dirty="0">
                <a:solidFill>
                  <a:schemeClr val="accent3">
                    <a:lumMod val="75000"/>
                  </a:schemeClr>
                </a:solidFill>
                <a:latin typeface="微软雅黑" panose="020B0503020204020204" pitchFamily="34" charset="-122"/>
                <a:ea typeface="微软雅黑" panose="020B0503020204020204" pitchFamily="34" charset="-122"/>
              </a:rPr>
              <a:t>、现有成果</a:t>
            </a:r>
            <a:endParaRPr lang="en-US" altLang="zh-CN" sz="3600" b="1" dirty="0">
              <a:solidFill>
                <a:schemeClr val="accent3">
                  <a:lumMod val="75000"/>
                </a:schemeClr>
              </a:solidFill>
              <a:latin typeface="微软雅黑" panose="020B0503020204020204" pitchFamily="34" charset="-122"/>
              <a:ea typeface="微软雅黑" panose="020B0503020204020204" pitchFamily="34" charset="-122"/>
            </a:endParaRPr>
          </a:p>
          <a:p>
            <a:endParaRPr lang="en-US" altLang="zh-CN" b="1" dirty="0">
              <a:solidFill>
                <a:srgbClr val="3F4253"/>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563996" y="5032172"/>
            <a:ext cx="291547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现有成果</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3" name="组合 3"/>
          <p:cNvGrpSpPr/>
          <p:nvPr/>
        </p:nvGrpSpPr>
        <p:grpSpPr>
          <a:xfrm>
            <a:off x="10294825" y="322494"/>
            <a:ext cx="1579084" cy="465159"/>
            <a:chOff x="386701" y="3265720"/>
            <a:chExt cx="1109008" cy="326686"/>
          </a:xfrm>
          <a:solidFill>
            <a:schemeClr val="accent3">
              <a:lumMod val="75000"/>
            </a:schemeClr>
          </a:solidFill>
        </p:grpSpPr>
        <p:sp>
          <p:nvSpPr>
            <p:cNvPr id="64" name="Freeform 51"/>
            <p:cNvSpPr>
              <a:spLocks noEditPoints="1"/>
            </p:cNvSpPr>
            <p:nvPr/>
          </p:nvSpPr>
          <p:spPr bwMode="auto">
            <a:xfrm>
              <a:off x="1036549" y="3495330"/>
              <a:ext cx="88715" cy="63539"/>
            </a:xfrm>
            <a:custGeom>
              <a:avLst/>
              <a:gdLst>
                <a:gd name="T0" fmla="*/ 0 w 119"/>
                <a:gd name="T1" fmla="*/ 84 h 84"/>
                <a:gd name="T2" fmla="*/ 0 w 119"/>
                <a:gd name="T3" fmla="*/ 0 h 84"/>
                <a:gd name="T4" fmla="*/ 64 w 119"/>
                <a:gd name="T5" fmla="*/ 0 h 84"/>
                <a:gd name="T6" fmla="*/ 86 w 119"/>
                <a:gd name="T7" fmla="*/ 1 h 84"/>
                <a:gd name="T8" fmla="*/ 101 w 119"/>
                <a:gd name="T9" fmla="*/ 4 h 84"/>
                <a:gd name="T10" fmla="*/ 111 w 119"/>
                <a:gd name="T11" fmla="*/ 9 h 84"/>
                <a:gd name="T12" fmla="*/ 117 w 119"/>
                <a:gd name="T13" fmla="*/ 15 h 84"/>
                <a:gd name="T14" fmla="*/ 119 w 119"/>
                <a:gd name="T15" fmla="*/ 24 h 84"/>
                <a:gd name="T16" fmla="*/ 117 w 119"/>
                <a:gd name="T17" fmla="*/ 35 h 84"/>
                <a:gd name="T18" fmla="*/ 104 w 119"/>
                <a:gd name="T19" fmla="*/ 44 h 84"/>
                <a:gd name="T20" fmla="*/ 115 w 119"/>
                <a:gd name="T21" fmla="*/ 51 h 84"/>
                <a:gd name="T22" fmla="*/ 119 w 119"/>
                <a:gd name="T23" fmla="*/ 64 h 84"/>
                <a:gd name="T24" fmla="*/ 119 w 119"/>
                <a:gd name="T25" fmla="*/ 84 h 84"/>
                <a:gd name="T26" fmla="*/ 85 w 119"/>
                <a:gd name="T27" fmla="*/ 84 h 84"/>
                <a:gd name="T28" fmla="*/ 85 w 119"/>
                <a:gd name="T29" fmla="*/ 66 h 84"/>
                <a:gd name="T30" fmla="*/ 83 w 119"/>
                <a:gd name="T31" fmla="*/ 59 h 84"/>
                <a:gd name="T32" fmla="*/ 77 w 119"/>
                <a:gd name="T33" fmla="*/ 56 h 84"/>
                <a:gd name="T34" fmla="*/ 58 w 119"/>
                <a:gd name="T35" fmla="*/ 55 h 84"/>
                <a:gd name="T36" fmla="*/ 25 w 119"/>
                <a:gd name="T37" fmla="*/ 55 h 84"/>
                <a:gd name="T38" fmla="*/ 25 w 119"/>
                <a:gd name="T39" fmla="*/ 84 h 84"/>
                <a:gd name="T40" fmla="*/ 0 w 119"/>
                <a:gd name="T41" fmla="*/ 84 h 84"/>
                <a:gd name="T42" fmla="*/ 25 w 119"/>
                <a:gd name="T43" fmla="*/ 36 h 84"/>
                <a:gd name="T44" fmla="*/ 68 w 119"/>
                <a:gd name="T45" fmla="*/ 36 h 84"/>
                <a:gd name="T46" fmla="*/ 82 w 119"/>
                <a:gd name="T47" fmla="*/ 34 h 84"/>
                <a:gd name="T48" fmla="*/ 86 w 119"/>
                <a:gd name="T49" fmla="*/ 28 h 84"/>
                <a:gd name="T50" fmla="*/ 82 w 119"/>
                <a:gd name="T51" fmla="*/ 22 h 84"/>
                <a:gd name="T52" fmla="*/ 69 w 119"/>
                <a:gd name="T53" fmla="*/ 20 h 84"/>
                <a:gd name="T54" fmla="*/ 25 w 119"/>
                <a:gd name="T55" fmla="*/ 20 h 84"/>
                <a:gd name="T56" fmla="*/ 25 w 119"/>
                <a:gd name="T57"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9" h="84">
                  <a:moveTo>
                    <a:pt x="0" y="84"/>
                  </a:moveTo>
                  <a:cubicBezTo>
                    <a:pt x="0" y="0"/>
                    <a:pt x="0" y="0"/>
                    <a:pt x="0" y="0"/>
                  </a:cubicBezTo>
                  <a:cubicBezTo>
                    <a:pt x="64" y="0"/>
                    <a:pt x="64" y="0"/>
                    <a:pt x="64" y="0"/>
                  </a:cubicBezTo>
                  <a:cubicBezTo>
                    <a:pt x="73" y="0"/>
                    <a:pt x="80" y="1"/>
                    <a:pt x="86" y="1"/>
                  </a:cubicBezTo>
                  <a:cubicBezTo>
                    <a:pt x="92" y="2"/>
                    <a:pt x="97" y="3"/>
                    <a:pt x="101" y="4"/>
                  </a:cubicBezTo>
                  <a:cubicBezTo>
                    <a:pt x="105" y="5"/>
                    <a:pt x="108" y="7"/>
                    <a:pt x="111" y="9"/>
                  </a:cubicBezTo>
                  <a:cubicBezTo>
                    <a:pt x="114" y="11"/>
                    <a:pt x="116" y="13"/>
                    <a:pt x="117" y="15"/>
                  </a:cubicBezTo>
                  <a:cubicBezTo>
                    <a:pt x="118" y="18"/>
                    <a:pt x="119" y="20"/>
                    <a:pt x="119" y="24"/>
                  </a:cubicBezTo>
                  <a:cubicBezTo>
                    <a:pt x="119" y="28"/>
                    <a:pt x="119" y="32"/>
                    <a:pt x="117" y="35"/>
                  </a:cubicBezTo>
                  <a:cubicBezTo>
                    <a:pt x="115" y="38"/>
                    <a:pt x="108" y="44"/>
                    <a:pt x="104" y="44"/>
                  </a:cubicBezTo>
                  <a:cubicBezTo>
                    <a:pt x="112" y="46"/>
                    <a:pt x="112" y="48"/>
                    <a:pt x="115" y="51"/>
                  </a:cubicBezTo>
                  <a:cubicBezTo>
                    <a:pt x="118" y="54"/>
                    <a:pt x="119" y="58"/>
                    <a:pt x="119" y="64"/>
                  </a:cubicBezTo>
                  <a:cubicBezTo>
                    <a:pt x="119" y="84"/>
                    <a:pt x="119" y="84"/>
                    <a:pt x="119" y="84"/>
                  </a:cubicBezTo>
                  <a:cubicBezTo>
                    <a:pt x="85" y="84"/>
                    <a:pt x="85" y="84"/>
                    <a:pt x="85" y="84"/>
                  </a:cubicBezTo>
                  <a:cubicBezTo>
                    <a:pt x="85" y="84"/>
                    <a:pt x="85" y="66"/>
                    <a:pt x="85" y="66"/>
                  </a:cubicBezTo>
                  <a:cubicBezTo>
                    <a:pt x="85" y="63"/>
                    <a:pt x="84" y="61"/>
                    <a:pt x="83" y="59"/>
                  </a:cubicBezTo>
                  <a:cubicBezTo>
                    <a:pt x="81" y="58"/>
                    <a:pt x="79" y="57"/>
                    <a:pt x="77" y="56"/>
                  </a:cubicBezTo>
                  <a:cubicBezTo>
                    <a:pt x="74" y="55"/>
                    <a:pt x="64" y="55"/>
                    <a:pt x="58" y="55"/>
                  </a:cubicBezTo>
                  <a:cubicBezTo>
                    <a:pt x="25" y="55"/>
                    <a:pt x="25" y="55"/>
                    <a:pt x="25" y="55"/>
                  </a:cubicBezTo>
                  <a:cubicBezTo>
                    <a:pt x="25" y="84"/>
                    <a:pt x="25" y="84"/>
                    <a:pt x="25" y="84"/>
                  </a:cubicBezTo>
                  <a:lnTo>
                    <a:pt x="0" y="84"/>
                  </a:lnTo>
                  <a:close/>
                  <a:moveTo>
                    <a:pt x="25" y="36"/>
                  </a:moveTo>
                  <a:cubicBezTo>
                    <a:pt x="68" y="36"/>
                    <a:pt x="68" y="36"/>
                    <a:pt x="68" y="36"/>
                  </a:cubicBezTo>
                  <a:cubicBezTo>
                    <a:pt x="75" y="36"/>
                    <a:pt x="79" y="36"/>
                    <a:pt x="82" y="34"/>
                  </a:cubicBezTo>
                  <a:cubicBezTo>
                    <a:pt x="85" y="33"/>
                    <a:pt x="86" y="31"/>
                    <a:pt x="86" y="28"/>
                  </a:cubicBezTo>
                  <a:cubicBezTo>
                    <a:pt x="86" y="26"/>
                    <a:pt x="85" y="24"/>
                    <a:pt x="82" y="22"/>
                  </a:cubicBezTo>
                  <a:cubicBezTo>
                    <a:pt x="80" y="21"/>
                    <a:pt x="75" y="20"/>
                    <a:pt x="69" y="20"/>
                  </a:cubicBezTo>
                  <a:cubicBezTo>
                    <a:pt x="25" y="20"/>
                    <a:pt x="25" y="20"/>
                    <a:pt x="25" y="20"/>
                  </a:cubicBezTo>
                  <a:lnTo>
                    <a:pt x="25" y="36"/>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65" name="Freeform 52"/>
            <p:cNvSpPr/>
            <p:nvPr/>
          </p:nvSpPr>
          <p:spPr bwMode="auto">
            <a:xfrm>
              <a:off x="1160030" y="3496529"/>
              <a:ext cx="94709" cy="59943"/>
            </a:xfrm>
            <a:custGeom>
              <a:avLst/>
              <a:gdLst>
                <a:gd name="T0" fmla="*/ 0 w 79"/>
                <a:gd name="T1" fmla="*/ 50 h 50"/>
                <a:gd name="T2" fmla="*/ 0 w 79"/>
                <a:gd name="T3" fmla="*/ 0 h 50"/>
                <a:gd name="T4" fmla="*/ 21 w 79"/>
                <a:gd name="T5" fmla="*/ 0 h 50"/>
                <a:gd name="T6" fmla="*/ 63 w 79"/>
                <a:gd name="T7" fmla="*/ 33 h 50"/>
                <a:gd name="T8" fmla="*/ 63 w 79"/>
                <a:gd name="T9" fmla="*/ 0 h 50"/>
                <a:gd name="T10" fmla="*/ 79 w 79"/>
                <a:gd name="T11" fmla="*/ 0 h 50"/>
                <a:gd name="T12" fmla="*/ 79 w 79"/>
                <a:gd name="T13" fmla="*/ 50 h 50"/>
                <a:gd name="T14" fmla="*/ 59 w 79"/>
                <a:gd name="T15" fmla="*/ 50 h 50"/>
                <a:gd name="T16" fmla="*/ 18 w 79"/>
                <a:gd name="T17" fmla="*/ 19 h 50"/>
                <a:gd name="T18" fmla="*/ 18 w 79"/>
                <a:gd name="T19" fmla="*/ 50 h 50"/>
                <a:gd name="T20" fmla="*/ 0 w 79"/>
                <a:gd name="T2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0">
                  <a:moveTo>
                    <a:pt x="0" y="50"/>
                  </a:moveTo>
                  <a:lnTo>
                    <a:pt x="0" y="0"/>
                  </a:lnTo>
                  <a:lnTo>
                    <a:pt x="21" y="0"/>
                  </a:lnTo>
                  <a:lnTo>
                    <a:pt x="63" y="33"/>
                  </a:lnTo>
                  <a:lnTo>
                    <a:pt x="63" y="0"/>
                  </a:lnTo>
                  <a:lnTo>
                    <a:pt x="79" y="0"/>
                  </a:lnTo>
                  <a:lnTo>
                    <a:pt x="79" y="50"/>
                  </a:lnTo>
                  <a:lnTo>
                    <a:pt x="59" y="50"/>
                  </a:lnTo>
                  <a:lnTo>
                    <a:pt x="18" y="19"/>
                  </a:lnTo>
                  <a:lnTo>
                    <a:pt x="18" y="50"/>
                  </a:lnTo>
                  <a:lnTo>
                    <a:pt x="0" y="50"/>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66" name="Freeform 53"/>
            <p:cNvSpPr/>
            <p:nvPr/>
          </p:nvSpPr>
          <p:spPr bwMode="auto">
            <a:xfrm>
              <a:off x="922658" y="3495330"/>
              <a:ext cx="79124" cy="63539"/>
            </a:xfrm>
            <a:custGeom>
              <a:avLst/>
              <a:gdLst>
                <a:gd name="T0" fmla="*/ 0 w 66"/>
                <a:gd name="T1" fmla="*/ 53 h 53"/>
                <a:gd name="T2" fmla="*/ 0 w 66"/>
                <a:gd name="T3" fmla="*/ 0 h 53"/>
                <a:gd name="T4" fmla="*/ 66 w 66"/>
                <a:gd name="T5" fmla="*/ 0 h 53"/>
                <a:gd name="T6" fmla="*/ 66 w 66"/>
                <a:gd name="T7" fmla="*/ 12 h 53"/>
                <a:gd name="T8" fmla="*/ 16 w 66"/>
                <a:gd name="T9" fmla="*/ 12 h 53"/>
                <a:gd name="T10" fmla="*/ 16 w 66"/>
                <a:gd name="T11" fmla="*/ 20 h 53"/>
                <a:gd name="T12" fmla="*/ 66 w 66"/>
                <a:gd name="T13" fmla="*/ 20 h 53"/>
                <a:gd name="T14" fmla="*/ 66 w 66"/>
                <a:gd name="T15" fmla="*/ 32 h 53"/>
                <a:gd name="T16" fmla="*/ 16 w 66"/>
                <a:gd name="T17" fmla="*/ 32 h 53"/>
                <a:gd name="T18" fmla="*/ 16 w 66"/>
                <a:gd name="T19" fmla="*/ 40 h 53"/>
                <a:gd name="T20" fmla="*/ 66 w 66"/>
                <a:gd name="T21" fmla="*/ 40 h 53"/>
                <a:gd name="T22" fmla="*/ 66 w 66"/>
                <a:gd name="T23" fmla="*/ 53 h 53"/>
                <a:gd name="T24" fmla="*/ 0 w 6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3">
                  <a:moveTo>
                    <a:pt x="0" y="53"/>
                  </a:moveTo>
                  <a:lnTo>
                    <a:pt x="0" y="0"/>
                  </a:lnTo>
                  <a:lnTo>
                    <a:pt x="66" y="0"/>
                  </a:lnTo>
                  <a:lnTo>
                    <a:pt x="66" y="12"/>
                  </a:lnTo>
                  <a:lnTo>
                    <a:pt x="16" y="12"/>
                  </a:lnTo>
                  <a:lnTo>
                    <a:pt x="16" y="20"/>
                  </a:lnTo>
                  <a:lnTo>
                    <a:pt x="66" y="20"/>
                  </a:lnTo>
                  <a:lnTo>
                    <a:pt x="66" y="32"/>
                  </a:lnTo>
                  <a:lnTo>
                    <a:pt x="16" y="32"/>
                  </a:lnTo>
                  <a:lnTo>
                    <a:pt x="16" y="40"/>
                  </a:lnTo>
                  <a:lnTo>
                    <a:pt x="66" y="40"/>
                  </a:lnTo>
                  <a:lnTo>
                    <a:pt x="66" y="53"/>
                  </a:lnTo>
                  <a:lnTo>
                    <a:pt x="0" y="53"/>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dirty="0">
                <a:ln>
                  <a:noFill/>
                </a:ln>
                <a:solidFill>
                  <a:srgbClr val="3F4253"/>
                </a:solidFill>
                <a:effectLst/>
                <a:uLnTx/>
                <a:uFillTx/>
                <a:latin typeface="Calibri" panose="020F0502020204030204"/>
                <a:ea typeface="微软雅黑" panose="020B0503020204020204" pitchFamily="34" charset="-122"/>
                <a:cs typeface="+mn-cs"/>
              </a:endParaRPr>
            </a:p>
          </p:txBody>
        </p:sp>
        <p:sp>
          <p:nvSpPr>
            <p:cNvPr id="67" name="Freeform 54"/>
            <p:cNvSpPr/>
            <p:nvPr/>
          </p:nvSpPr>
          <p:spPr bwMode="auto">
            <a:xfrm>
              <a:off x="1290705" y="3495330"/>
              <a:ext cx="80323" cy="63539"/>
            </a:xfrm>
            <a:custGeom>
              <a:avLst/>
              <a:gdLst>
                <a:gd name="T0" fmla="*/ 0 w 67"/>
                <a:gd name="T1" fmla="*/ 53 h 53"/>
                <a:gd name="T2" fmla="*/ 0 w 67"/>
                <a:gd name="T3" fmla="*/ 0 h 53"/>
                <a:gd name="T4" fmla="*/ 67 w 67"/>
                <a:gd name="T5" fmla="*/ 0 h 53"/>
                <a:gd name="T6" fmla="*/ 67 w 67"/>
                <a:gd name="T7" fmla="*/ 12 h 53"/>
                <a:gd name="T8" fmla="*/ 17 w 67"/>
                <a:gd name="T9" fmla="*/ 12 h 53"/>
                <a:gd name="T10" fmla="*/ 17 w 67"/>
                <a:gd name="T11" fmla="*/ 20 h 53"/>
                <a:gd name="T12" fmla="*/ 67 w 67"/>
                <a:gd name="T13" fmla="*/ 20 h 53"/>
                <a:gd name="T14" fmla="*/ 67 w 67"/>
                <a:gd name="T15" fmla="*/ 32 h 53"/>
                <a:gd name="T16" fmla="*/ 17 w 67"/>
                <a:gd name="T17" fmla="*/ 32 h 53"/>
                <a:gd name="T18" fmla="*/ 17 w 67"/>
                <a:gd name="T19" fmla="*/ 40 h 53"/>
                <a:gd name="T20" fmla="*/ 67 w 67"/>
                <a:gd name="T21" fmla="*/ 40 h 53"/>
                <a:gd name="T22" fmla="*/ 67 w 67"/>
                <a:gd name="T23" fmla="*/ 53 h 53"/>
                <a:gd name="T24" fmla="*/ 0 w 67"/>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3">
                  <a:moveTo>
                    <a:pt x="0" y="53"/>
                  </a:moveTo>
                  <a:lnTo>
                    <a:pt x="0" y="0"/>
                  </a:lnTo>
                  <a:lnTo>
                    <a:pt x="67" y="0"/>
                  </a:lnTo>
                  <a:lnTo>
                    <a:pt x="67" y="12"/>
                  </a:lnTo>
                  <a:lnTo>
                    <a:pt x="17" y="12"/>
                  </a:lnTo>
                  <a:lnTo>
                    <a:pt x="17" y="20"/>
                  </a:lnTo>
                  <a:lnTo>
                    <a:pt x="67" y="20"/>
                  </a:lnTo>
                  <a:lnTo>
                    <a:pt x="67" y="32"/>
                  </a:lnTo>
                  <a:lnTo>
                    <a:pt x="17" y="32"/>
                  </a:lnTo>
                  <a:lnTo>
                    <a:pt x="17" y="40"/>
                  </a:lnTo>
                  <a:lnTo>
                    <a:pt x="67" y="40"/>
                  </a:lnTo>
                  <a:lnTo>
                    <a:pt x="67" y="53"/>
                  </a:lnTo>
                  <a:lnTo>
                    <a:pt x="0" y="53"/>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68" name="Freeform 55"/>
            <p:cNvSpPr/>
            <p:nvPr/>
          </p:nvSpPr>
          <p:spPr bwMode="auto">
            <a:xfrm>
              <a:off x="789585" y="3492932"/>
              <a:ext cx="99505" cy="67136"/>
            </a:xfrm>
            <a:custGeom>
              <a:avLst/>
              <a:gdLst>
                <a:gd name="T0" fmla="*/ 131 w 132"/>
                <a:gd name="T1" fmla="*/ 35 h 90"/>
                <a:gd name="T2" fmla="*/ 67 w 132"/>
                <a:gd name="T3" fmla="*/ 0 h 90"/>
                <a:gd name="T4" fmla="*/ 0 w 132"/>
                <a:gd name="T5" fmla="*/ 45 h 90"/>
                <a:gd name="T6" fmla="*/ 67 w 132"/>
                <a:gd name="T7" fmla="*/ 90 h 90"/>
                <a:gd name="T8" fmla="*/ 132 w 132"/>
                <a:gd name="T9" fmla="*/ 54 h 90"/>
                <a:gd name="T10" fmla="*/ 92 w 132"/>
                <a:gd name="T11" fmla="*/ 54 h 90"/>
                <a:gd name="T12" fmla="*/ 64 w 132"/>
                <a:gd name="T13" fmla="*/ 69 h 90"/>
                <a:gd name="T14" fmla="*/ 34 w 132"/>
                <a:gd name="T15" fmla="*/ 45 h 90"/>
                <a:gd name="T16" fmla="*/ 64 w 132"/>
                <a:gd name="T17" fmla="*/ 21 h 90"/>
                <a:gd name="T18" fmla="*/ 91 w 132"/>
                <a:gd name="T19" fmla="*/ 35 h 90"/>
                <a:gd name="T20" fmla="*/ 131 w 132"/>
                <a:gd name="T21" fmla="*/ 3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90">
                  <a:moveTo>
                    <a:pt x="131" y="35"/>
                  </a:moveTo>
                  <a:cubicBezTo>
                    <a:pt x="124" y="15"/>
                    <a:pt x="98" y="0"/>
                    <a:pt x="67" y="0"/>
                  </a:cubicBezTo>
                  <a:cubicBezTo>
                    <a:pt x="30" y="0"/>
                    <a:pt x="0" y="20"/>
                    <a:pt x="0" y="45"/>
                  </a:cubicBezTo>
                  <a:cubicBezTo>
                    <a:pt x="0" y="70"/>
                    <a:pt x="30" y="90"/>
                    <a:pt x="67" y="90"/>
                  </a:cubicBezTo>
                  <a:cubicBezTo>
                    <a:pt x="99" y="90"/>
                    <a:pt x="126" y="75"/>
                    <a:pt x="132" y="54"/>
                  </a:cubicBezTo>
                  <a:cubicBezTo>
                    <a:pt x="92" y="54"/>
                    <a:pt x="92" y="54"/>
                    <a:pt x="92" y="54"/>
                  </a:cubicBezTo>
                  <a:cubicBezTo>
                    <a:pt x="87" y="63"/>
                    <a:pt x="76" y="69"/>
                    <a:pt x="64" y="69"/>
                  </a:cubicBezTo>
                  <a:cubicBezTo>
                    <a:pt x="47" y="69"/>
                    <a:pt x="34" y="58"/>
                    <a:pt x="34" y="45"/>
                  </a:cubicBezTo>
                  <a:cubicBezTo>
                    <a:pt x="34" y="32"/>
                    <a:pt x="47" y="21"/>
                    <a:pt x="64" y="21"/>
                  </a:cubicBezTo>
                  <a:cubicBezTo>
                    <a:pt x="76" y="21"/>
                    <a:pt x="86" y="27"/>
                    <a:pt x="91" y="35"/>
                  </a:cubicBezTo>
                  <a:lnTo>
                    <a:pt x="131" y="35"/>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69" name="Freeform 56"/>
            <p:cNvSpPr/>
            <p:nvPr/>
          </p:nvSpPr>
          <p:spPr bwMode="auto">
            <a:xfrm>
              <a:off x="1405795" y="3495330"/>
              <a:ext cx="89914" cy="63539"/>
            </a:xfrm>
            <a:custGeom>
              <a:avLst/>
              <a:gdLst>
                <a:gd name="T0" fmla="*/ 0 w 75"/>
                <a:gd name="T1" fmla="*/ 0 h 53"/>
                <a:gd name="T2" fmla="*/ 75 w 75"/>
                <a:gd name="T3" fmla="*/ 0 h 53"/>
                <a:gd name="T4" fmla="*/ 75 w 75"/>
                <a:gd name="T5" fmla="*/ 14 h 53"/>
                <a:gd name="T6" fmla="*/ 47 w 75"/>
                <a:gd name="T7" fmla="*/ 14 h 53"/>
                <a:gd name="T8" fmla="*/ 47 w 75"/>
                <a:gd name="T9" fmla="*/ 53 h 53"/>
                <a:gd name="T10" fmla="*/ 31 w 75"/>
                <a:gd name="T11" fmla="*/ 53 h 53"/>
                <a:gd name="T12" fmla="*/ 31 w 75"/>
                <a:gd name="T13" fmla="*/ 14 h 53"/>
                <a:gd name="T14" fmla="*/ 0 w 75"/>
                <a:gd name="T15" fmla="*/ 14 h 53"/>
                <a:gd name="T16" fmla="*/ 0 w 75"/>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53">
                  <a:moveTo>
                    <a:pt x="0" y="0"/>
                  </a:moveTo>
                  <a:lnTo>
                    <a:pt x="75" y="0"/>
                  </a:lnTo>
                  <a:lnTo>
                    <a:pt x="75" y="14"/>
                  </a:lnTo>
                  <a:lnTo>
                    <a:pt x="47" y="14"/>
                  </a:lnTo>
                  <a:lnTo>
                    <a:pt x="47" y="53"/>
                  </a:lnTo>
                  <a:lnTo>
                    <a:pt x="31" y="53"/>
                  </a:lnTo>
                  <a:lnTo>
                    <a:pt x="31" y="14"/>
                  </a:lnTo>
                  <a:lnTo>
                    <a:pt x="0" y="14"/>
                  </a:lnTo>
                  <a:lnTo>
                    <a:pt x="0" y="0"/>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0" name="Freeform 57"/>
            <p:cNvSpPr>
              <a:spLocks noEditPoints="1"/>
            </p:cNvSpPr>
            <p:nvPr/>
          </p:nvSpPr>
          <p:spPr bwMode="auto">
            <a:xfrm>
              <a:off x="789585" y="3305911"/>
              <a:ext cx="164243" cy="172635"/>
            </a:xfrm>
            <a:custGeom>
              <a:avLst/>
              <a:gdLst>
                <a:gd name="T0" fmla="*/ 4 w 219"/>
                <a:gd name="T1" fmla="*/ 123 h 230"/>
                <a:gd name="T2" fmla="*/ 68 w 219"/>
                <a:gd name="T3" fmla="*/ 103 h 230"/>
                <a:gd name="T4" fmla="*/ 38 w 219"/>
                <a:gd name="T5" fmla="*/ 94 h 230"/>
                <a:gd name="T6" fmla="*/ 68 w 219"/>
                <a:gd name="T7" fmla="*/ 79 h 230"/>
                <a:gd name="T8" fmla="*/ 38 w 219"/>
                <a:gd name="T9" fmla="*/ 71 h 230"/>
                <a:gd name="T10" fmla="*/ 68 w 219"/>
                <a:gd name="T11" fmla="*/ 55 h 230"/>
                <a:gd name="T12" fmla="*/ 33 w 219"/>
                <a:gd name="T13" fmla="*/ 47 h 230"/>
                <a:gd name="T14" fmla="*/ 6 w 219"/>
                <a:gd name="T15" fmla="*/ 68 h 230"/>
                <a:gd name="T16" fmla="*/ 98 w 219"/>
                <a:gd name="T17" fmla="*/ 25 h 230"/>
                <a:gd name="T18" fmla="*/ 108 w 219"/>
                <a:gd name="T19" fmla="*/ 0 h 230"/>
                <a:gd name="T20" fmla="*/ 124 w 219"/>
                <a:gd name="T21" fmla="*/ 25 h 230"/>
                <a:gd name="T22" fmla="*/ 213 w 219"/>
                <a:gd name="T23" fmla="*/ 69 h 230"/>
                <a:gd name="T24" fmla="*/ 186 w 219"/>
                <a:gd name="T25" fmla="*/ 47 h 230"/>
                <a:gd name="T26" fmla="*/ 152 w 219"/>
                <a:gd name="T27" fmla="*/ 55 h 230"/>
                <a:gd name="T28" fmla="*/ 181 w 219"/>
                <a:gd name="T29" fmla="*/ 71 h 230"/>
                <a:gd name="T30" fmla="*/ 152 w 219"/>
                <a:gd name="T31" fmla="*/ 79 h 230"/>
                <a:gd name="T32" fmla="*/ 181 w 219"/>
                <a:gd name="T33" fmla="*/ 94 h 230"/>
                <a:gd name="T34" fmla="*/ 152 w 219"/>
                <a:gd name="T35" fmla="*/ 103 h 230"/>
                <a:gd name="T36" fmla="*/ 215 w 219"/>
                <a:gd name="T37" fmla="*/ 123 h 230"/>
                <a:gd name="T38" fmla="*/ 193 w 219"/>
                <a:gd name="T39" fmla="*/ 134 h 230"/>
                <a:gd name="T40" fmla="*/ 209 w 219"/>
                <a:gd name="T41" fmla="*/ 169 h 230"/>
                <a:gd name="T42" fmla="*/ 176 w 219"/>
                <a:gd name="T43" fmla="*/ 154 h 230"/>
                <a:gd name="T44" fmla="*/ 159 w 219"/>
                <a:gd name="T45" fmla="*/ 191 h 230"/>
                <a:gd name="T46" fmla="*/ 200 w 219"/>
                <a:gd name="T47" fmla="*/ 230 h 230"/>
                <a:gd name="T48" fmla="*/ 111 w 219"/>
                <a:gd name="T49" fmla="*/ 204 h 230"/>
                <a:gd name="T50" fmla="*/ 149 w 219"/>
                <a:gd name="T51" fmla="*/ 189 h 230"/>
                <a:gd name="T52" fmla="*/ 71 w 219"/>
                <a:gd name="T53" fmla="*/ 152 h 230"/>
                <a:gd name="T54" fmla="*/ 44 w 219"/>
                <a:gd name="T55" fmla="*/ 191 h 230"/>
                <a:gd name="T56" fmla="*/ 12 w 219"/>
                <a:gd name="T57" fmla="*/ 169 h 230"/>
                <a:gd name="T58" fmla="*/ 28 w 219"/>
                <a:gd name="T59" fmla="*/ 135 h 230"/>
                <a:gd name="T60" fmla="*/ 79 w 219"/>
                <a:gd name="T61" fmla="*/ 133 h 230"/>
                <a:gd name="T62" fmla="*/ 136 w 219"/>
                <a:gd name="T63" fmla="*/ 123 h 230"/>
                <a:gd name="T64" fmla="*/ 79 w 219"/>
                <a:gd name="T65" fmla="*/ 133 h 230"/>
                <a:gd name="T66" fmla="*/ 126 w 219"/>
                <a:gd name="T67" fmla="*/ 103 h 230"/>
                <a:gd name="T68" fmla="*/ 94 w 219"/>
                <a:gd name="T69" fmla="*/ 94 h 230"/>
                <a:gd name="T70" fmla="*/ 94 w 219"/>
                <a:gd name="T71" fmla="*/ 79 h 230"/>
                <a:gd name="T72" fmla="*/ 126 w 219"/>
                <a:gd name="T73" fmla="*/ 71 h 230"/>
                <a:gd name="T74" fmla="*/ 94 w 219"/>
                <a:gd name="T75" fmla="*/ 79 h 230"/>
                <a:gd name="T76" fmla="*/ 126 w 219"/>
                <a:gd name="T77" fmla="*/ 47 h 230"/>
                <a:gd name="T78" fmla="*/ 94 w 219"/>
                <a:gd name="T79" fmla="*/ 55 h 230"/>
                <a:gd name="T80" fmla="*/ 16 w 219"/>
                <a:gd name="T81" fmla="*/ 202 h 230"/>
                <a:gd name="T82" fmla="*/ 77 w 219"/>
                <a:gd name="T83" fmla="*/ 192 h 230"/>
                <a:gd name="T84" fmla="*/ 96 w 219"/>
                <a:gd name="T85" fmla="*/ 156 h 230"/>
                <a:gd name="T86" fmla="*/ 115 w 219"/>
                <a:gd name="T87" fmla="*/ 189 h 230"/>
                <a:gd name="T88" fmla="*/ 26 w 219"/>
                <a:gd name="T89" fmla="*/ 2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9" h="230">
                  <a:moveTo>
                    <a:pt x="49" y="123"/>
                  </a:moveTo>
                  <a:cubicBezTo>
                    <a:pt x="4" y="123"/>
                    <a:pt x="4" y="123"/>
                    <a:pt x="4" y="123"/>
                  </a:cubicBezTo>
                  <a:cubicBezTo>
                    <a:pt x="4" y="103"/>
                    <a:pt x="4" y="103"/>
                    <a:pt x="4" y="103"/>
                  </a:cubicBezTo>
                  <a:cubicBezTo>
                    <a:pt x="68" y="103"/>
                    <a:pt x="68" y="103"/>
                    <a:pt x="68" y="103"/>
                  </a:cubicBezTo>
                  <a:cubicBezTo>
                    <a:pt x="68" y="94"/>
                    <a:pt x="68" y="94"/>
                    <a:pt x="68" y="94"/>
                  </a:cubicBezTo>
                  <a:cubicBezTo>
                    <a:pt x="38" y="94"/>
                    <a:pt x="38" y="94"/>
                    <a:pt x="38" y="94"/>
                  </a:cubicBezTo>
                  <a:cubicBezTo>
                    <a:pt x="38" y="79"/>
                    <a:pt x="38" y="79"/>
                    <a:pt x="38" y="79"/>
                  </a:cubicBezTo>
                  <a:cubicBezTo>
                    <a:pt x="68" y="79"/>
                    <a:pt x="68" y="79"/>
                    <a:pt x="68" y="79"/>
                  </a:cubicBezTo>
                  <a:cubicBezTo>
                    <a:pt x="68" y="71"/>
                    <a:pt x="68" y="71"/>
                    <a:pt x="68" y="71"/>
                  </a:cubicBezTo>
                  <a:cubicBezTo>
                    <a:pt x="38" y="71"/>
                    <a:pt x="38" y="71"/>
                    <a:pt x="38" y="71"/>
                  </a:cubicBezTo>
                  <a:cubicBezTo>
                    <a:pt x="38" y="55"/>
                    <a:pt x="38" y="55"/>
                    <a:pt x="38" y="55"/>
                  </a:cubicBezTo>
                  <a:cubicBezTo>
                    <a:pt x="68" y="55"/>
                    <a:pt x="68" y="55"/>
                    <a:pt x="68" y="55"/>
                  </a:cubicBezTo>
                  <a:cubicBezTo>
                    <a:pt x="68" y="47"/>
                    <a:pt x="68" y="47"/>
                    <a:pt x="68" y="47"/>
                  </a:cubicBezTo>
                  <a:cubicBezTo>
                    <a:pt x="33" y="47"/>
                    <a:pt x="33" y="47"/>
                    <a:pt x="33" y="47"/>
                  </a:cubicBezTo>
                  <a:cubicBezTo>
                    <a:pt x="33" y="68"/>
                    <a:pt x="33" y="68"/>
                    <a:pt x="33" y="68"/>
                  </a:cubicBezTo>
                  <a:cubicBezTo>
                    <a:pt x="6" y="68"/>
                    <a:pt x="6" y="68"/>
                    <a:pt x="6" y="68"/>
                  </a:cubicBezTo>
                  <a:cubicBezTo>
                    <a:pt x="6" y="25"/>
                    <a:pt x="6" y="25"/>
                    <a:pt x="6" y="25"/>
                  </a:cubicBezTo>
                  <a:cubicBezTo>
                    <a:pt x="98" y="25"/>
                    <a:pt x="98" y="25"/>
                    <a:pt x="98" y="25"/>
                  </a:cubicBezTo>
                  <a:cubicBezTo>
                    <a:pt x="93" y="21"/>
                    <a:pt x="90" y="18"/>
                    <a:pt x="85" y="13"/>
                  </a:cubicBezTo>
                  <a:cubicBezTo>
                    <a:pt x="95" y="9"/>
                    <a:pt x="101" y="4"/>
                    <a:pt x="108" y="0"/>
                  </a:cubicBezTo>
                  <a:cubicBezTo>
                    <a:pt x="132" y="20"/>
                    <a:pt x="132" y="20"/>
                    <a:pt x="132" y="20"/>
                  </a:cubicBezTo>
                  <a:cubicBezTo>
                    <a:pt x="129" y="22"/>
                    <a:pt x="126" y="23"/>
                    <a:pt x="124" y="25"/>
                  </a:cubicBezTo>
                  <a:cubicBezTo>
                    <a:pt x="213" y="25"/>
                    <a:pt x="213" y="25"/>
                    <a:pt x="213" y="25"/>
                  </a:cubicBezTo>
                  <a:cubicBezTo>
                    <a:pt x="213" y="69"/>
                    <a:pt x="213" y="69"/>
                    <a:pt x="213" y="69"/>
                  </a:cubicBezTo>
                  <a:cubicBezTo>
                    <a:pt x="186" y="69"/>
                    <a:pt x="186" y="69"/>
                    <a:pt x="186" y="69"/>
                  </a:cubicBezTo>
                  <a:cubicBezTo>
                    <a:pt x="186" y="47"/>
                    <a:pt x="186" y="47"/>
                    <a:pt x="186" y="47"/>
                  </a:cubicBezTo>
                  <a:cubicBezTo>
                    <a:pt x="152" y="47"/>
                    <a:pt x="152" y="47"/>
                    <a:pt x="152" y="47"/>
                  </a:cubicBezTo>
                  <a:cubicBezTo>
                    <a:pt x="152" y="55"/>
                    <a:pt x="152" y="55"/>
                    <a:pt x="152" y="55"/>
                  </a:cubicBezTo>
                  <a:cubicBezTo>
                    <a:pt x="181" y="55"/>
                    <a:pt x="181" y="55"/>
                    <a:pt x="181" y="55"/>
                  </a:cubicBezTo>
                  <a:cubicBezTo>
                    <a:pt x="181" y="71"/>
                    <a:pt x="181" y="71"/>
                    <a:pt x="181" y="71"/>
                  </a:cubicBezTo>
                  <a:cubicBezTo>
                    <a:pt x="152" y="71"/>
                    <a:pt x="152" y="71"/>
                    <a:pt x="152" y="71"/>
                  </a:cubicBezTo>
                  <a:cubicBezTo>
                    <a:pt x="152" y="79"/>
                    <a:pt x="152" y="79"/>
                    <a:pt x="152" y="79"/>
                  </a:cubicBezTo>
                  <a:cubicBezTo>
                    <a:pt x="181" y="79"/>
                    <a:pt x="181" y="79"/>
                    <a:pt x="181" y="79"/>
                  </a:cubicBezTo>
                  <a:cubicBezTo>
                    <a:pt x="181" y="94"/>
                    <a:pt x="181" y="94"/>
                    <a:pt x="181" y="94"/>
                  </a:cubicBezTo>
                  <a:cubicBezTo>
                    <a:pt x="152" y="94"/>
                    <a:pt x="152" y="94"/>
                    <a:pt x="152" y="94"/>
                  </a:cubicBezTo>
                  <a:cubicBezTo>
                    <a:pt x="152" y="103"/>
                    <a:pt x="152" y="103"/>
                    <a:pt x="152" y="103"/>
                  </a:cubicBezTo>
                  <a:cubicBezTo>
                    <a:pt x="215" y="103"/>
                    <a:pt x="215" y="103"/>
                    <a:pt x="215" y="103"/>
                  </a:cubicBezTo>
                  <a:cubicBezTo>
                    <a:pt x="215" y="123"/>
                    <a:pt x="215" y="123"/>
                    <a:pt x="215" y="123"/>
                  </a:cubicBezTo>
                  <a:cubicBezTo>
                    <a:pt x="174" y="123"/>
                    <a:pt x="174" y="123"/>
                    <a:pt x="174" y="123"/>
                  </a:cubicBezTo>
                  <a:cubicBezTo>
                    <a:pt x="180" y="128"/>
                    <a:pt x="186" y="132"/>
                    <a:pt x="193" y="134"/>
                  </a:cubicBezTo>
                  <a:cubicBezTo>
                    <a:pt x="199" y="137"/>
                    <a:pt x="206" y="141"/>
                    <a:pt x="219" y="145"/>
                  </a:cubicBezTo>
                  <a:cubicBezTo>
                    <a:pt x="214" y="155"/>
                    <a:pt x="209" y="169"/>
                    <a:pt x="209" y="169"/>
                  </a:cubicBezTo>
                  <a:cubicBezTo>
                    <a:pt x="193" y="163"/>
                    <a:pt x="184" y="159"/>
                    <a:pt x="182" y="157"/>
                  </a:cubicBezTo>
                  <a:cubicBezTo>
                    <a:pt x="176" y="154"/>
                    <a:pt x="176" y="154"/>
                    <a:pt x="176" y="154"/>
                  </a:cubicBezTo>
                  <a:cubicBezTo>
                    <a:pt x="176" y="191"/>
                    <a:pt x="176" y="191"/>
                    <a:pt x="176" y="191"/>
                  </a:cubicBezTo>
                  <a:cubicBezTo>
                    <a:pt x="159" y="191"/>
                    <a:pt x="159" y="191"/>
                    <a:pt x="159" y="191"/>
                  </a:cubicBezTo>
                  <a:cubicBezTo>
                    <a:pt x="174" y="195"/>
                    <a:pt x="190" y="200"/>
                    <a:pt x="208" y="205"/>
                  </a:cubicBezTo>
                  <a:cubicBezTo>
                    <a:pt x="205" y="213"/>
                    <a:pt x="200" y="230"/>
                    <a:pt x="200" y="230"/>
                  </a:cubicBezTo>
                  <a:cubicBezTo>
                    <a:pt x="189" y="227"/>
                    <a:pt x="181" y="224"/>
                    <a:pt x="175" y="222"/>
                  </a:cubicBezTo>
                  <a:cubicBezTo>
                    <a:pt x="169" y="221"/>
                    <a:pt x="148" y="214"/>
                    <a:pt x="111" y="204"/>
                  </a:cubicBezTo>
                  <a:cubicBezTo>
                    <a:pt x="116" y="197"/>
                    <a:pt x="125" y="182"/>
                    <a:pt x="125" y="182"/>
                  </a:cubicBezTo>
                  <a:cubicBezTo>
                    <a:pt x="149" y="189"/>
                    <a:pt x="149" y="189"/>
                    <a:pt x="149" y="189"/>
                  </a:cubicBezTo>
                  <a:cubicBezTo>
                    <a:pt x="149" y="152"/>
                    <a:pt x="149" y="152"/>
                    <a:pt x="149" y="152"/>
                  </a:cubicBezTo>
                  <a:cubicBezTo>
                    <a:pt x="71" y="152"/>
                    <a:pt x="71" y="152"/>
                    <a:pt x="71" y="152"/>
                  </a:cubicBezTo>
                  <a:cubicBezTo>
                    <a:pt x="71" y="191"/>
                    <a:pt x="71" y="191"/>
                    <a:pt x="71" y="191"/>
                  </a:cubicBezTo>
                  <a:cubicBezTo>
                    <a:pt x="44" y="191"/>
                    <a:pt x="44" y="191"/>
                    <a:pt x="44" y="191"/>
                  </a:cubicBezTo>
                  <a:cubicBezTo>
                    <a:pt x="44" y="155"/>
                    <a:pt x="44" y="155"/>
                    <a:pt x="44" y="155"/>
                  </a:cubicBezTo>
                  <a:cubicBezTo>
                    <a:pt x="33" y="160"/>
                    <a:pt x="22" y="165"/>
                    <a:pt x="12" y="169"/>
                  </a:cubicBezTo>
                  <a:cubicBezTo>
                    <a:pt x="9" y="161"/>
                    <a:pt x="0" y="145"/>
                    <a:pt x="0" y="145"/>
                  </a:cubicBezTo>
                  <a:cubicBezTo>
                    <a:pt x="12" y="142"/>
                    <a:pt x="20" y="138"/>
                    <a:pt x="28" y="135"/>
                  </a:cubicBezTo>
                  <a:cubicBezTo>
                    <a:pt x="36" y="132"/>
                    <a:pt x="40" y="129"/>
                    <a:pt x="49" y="123"/>
                  </a:cubicBezTo>
                  <a:close/>
                  <a:moveTo>
                    <a:pt x="79" y="133"/>
                  </a:moveTo>
                  <a:cubicBezTo>
                    <a:pt x="146" y="133"/>
                    <a:pt x="146" y="133"/>
                    <a:pt x="146" y="133"/>
                  </a:cubicBezTo>
                  <a:cubicBezTo>
                    <a:pt x="142" y="130"/>
                    <a:pt x="139" y="126"/>
                    <a:pt x="136" y="123"/>
                  </a:cubicBezTo>
                  <a:cubicBezTo>
                    <a:pt x="90" y="123"/>
                    <a:pt x="90" y="123"/>
                    <a:pt x="90" y="123"/>
                  </a:cubicBezTo>
                  <a:lnTo>
                    <a:pt x="79" y="133"/>
                  </a:lnTo>
                  <a:close/>
                  <a:moveTo>
                    <a:pt x="94" y="103"/>
                  </a:moveTo>
                  <a:cubicBezTo>
                    <a:pt x="126" y="103"/>
                    <a:pt x="126" y="103"/>
                    <a:pt x="126" y="103"/>
                  </a:cubicBezTo>
                  <a:cubicBezTo>
                    <a:pt x="126" y="94"/>
                    <a:pt x="126" y="94"/>
                    <a:pt x="126" y="94"/>
                  </a:cubicBezTo>
                  <a:cubicBezTo>
                    <a:pt x="94" y="94"/>
                    <a:pt x="94" y="94"/>
                    <a:pt x="94" y="94"/>
                  </a:cubicBezTo>
                  <a:lnTo>
                    <a:pt x="94" y="103"/>
                  </a:lnTo>
                  <a:close/>
                  <a:moveTo>
                    <a:pt x="94" y="79"/>
                  </a:moveTo>
                  <a:cubicBezTo>
                    <a:pt x="126" y="79"/>
                    <a:pt x="126" y="79"/>
                    <a:pt x="126" y="79"/>
                  </a:cubicBezTo>
                  <a:cubicBezTo>
                    <a:pt x="126" y="71"/>
                    <a:pt x="126" y="71"/>
                    <a:pt x="126" y="71"/>
                  </a:cubicBezTo>
                  <a:cubicBezTo>
                    <a:pt x="94" y="71"/>
                    <a:pt x="94" y="71"/>
                    <a:pt x="94" y="71"/>
                  </a:cubicBezTo>
                  <a:lnTo>
                    <a:pt x="94" y="79"/>
                  </a:lnTo>
                  <a:close/>
                  <a:moveTo>
                    <a:pt x="126" y="55"/>
                  </a:moveTo>
                  <a:cubicBezTo>
                    <a:pt x="126" y="47"/>
                    <a:pt x="126" y="47"/>
                    <a:pt x="126" y="47"/>
                  </a:cubicBezTo>
                  <a:cubicBezTo>
                    <a:pt x="94" y="47"/>
                    <a:pt x="94" y="47"/>
                    <a:pt x="94" y="47"/>
                  </a:cubicBezTo>
                  <a:cubicBezTo>
                    <a:pt x="94" y="55"/>
                    <a:pt x="94" y="55"/>
                    <a:pt x="94" y="55"/>
                  </a:cubicBezTo>
                  <a:lnTo>
                    <a:pt x="126" y="55"/>
                  </a:lnTo>
                  <a:close/>
                  <a:moveTo>
                    <a:pt x="16" y="202"/>
                  </a:moveTo>
                  <a:cubicBezTo>
                    <a:pt x="27" y="202"/>
                    <a:pt x="37" y="201"/>
                    <a:pt x="47" y="199"/>
                  </a:cubicBezTo>
                  <a:cubicBezTo>
                    <a:pt x="63" y="197"/>
                    <a:pt x="68" y="196"/>
                    <a:pt x="77" y="192"/>
                  </a:cubicBezTo>
                  <a:cubicBezTo>
                    <a:pt x="87" y="187"/>
                    <a:pt x="93" y="178"/>
                    <a:pt x="95" y="162"/>
                  </a:cubicBezTo>
                  <a:cubicBezTo>
                    <a:pt x="96" y="156"/>
                    <a:pt x="96" y="156"/>
                    <a:pt x="96" y="156"/>
                  </a:cubicBezTo>
                  <a:cubicBezTo>
                    <a:pt x="105" y="157"/>
                    <a:pt x="111" y="157"/>
                    <a:pt x="124" y="159"/>
                  </a:cubicBezTo>
                  <a:cubicBezTo>
                    <a:pt x="121" y="174"/>
                    <a:pt x="117" y="183"/>
                    <a:pt x="115" y="189"/>
                  </a:cubicBezTo>
                  <a:cubicBezTo>
                    <a:pt x="109" y="200"/>
                    <a:pt x="106" y="203"/>
                    <a:pt x="95" y="211"/>
                  </a:cubicBezTo>
                  <a:cubicBezTo>
                    <a:pt x="83" y="219"/>
                    <a:pt x="60" y="225"/>
                    <a:pt x="26" y="227"/>
                  </a:cubicBezTo>
                  <a:cubicBezTo>
                    <a:pt x="16" y="202"/>
                    <a:pt x="16" y="202"/>
                    <a:pt x="16" y="20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1" name="Freeform 58"/>
            <p:cNvSpPr>
              <a:spLocks noEditPoints="1"/>
            </p:cNvSpPr>
            <p:nvPr/>
          </p:nvSpPr>
          <p:spPr bwMode="auto">
            <a:xfrm>
              <a:off x="970612" y="3309508"/>
              <a:ext cx="161845" cy="167839"/>
            </a:xfrm>
            <a:custGeom>
              <a:avLst/>
              <a:gdLst>
                <a:gd name="T0" fmla="*/ 0 w 216"/>
                <a:gd name="T1" fmla="*/ 181 h 222"/>
                <a:gd name="T2" fmla="*/ 14 w 216"/>
                <a:gd name="T3" fmla="*/ 168 h 222"/>
                <a:gd name="T4" fmla="*/ 32 w 216"/>
                <a:gd name="T5" fmla="*/ 145 h 222"/>
                <a:gd name="T6" fmla="*/ 56 w 216"/>
                <a:gd name="T7" fmla="*/ 95 h 222"/>
                <a:gd name="T8" fmla="*/ 83 w 216"/>
                <a:gd name="T9" fmla="*/ 108 h 222"/>
                <a:gd name="T10" fmla="*/ 60 w 216"/>
                <a:gd name="T11" fmla="*/ 157 h 222"/>
                <a:gd name="T12" fmla="*/ 39 w 216"/>
                <a:gd name="T13" fmla="*/ 185 h 222"/>
                <a:gd name="T14" fmla="*/ 24 w 216"/>
                <a:gd name="T15" fmla="*/ 202 h 222"/>
                <a:gd name="T16" fmla="*/ 0 w 216"/>
                <a:gd name="T17" fmla="*/ 181 h 222"/>
                <a:gd name="T18" fmla="*/ 71 w 216"/>
                <a:gd name="T19" fmla="*/ 35 h 222"/>
                <a:gd name="T20" fmla="*/ 210 w 216"/>
                <a:gd name="T21" fmla="*/ 35 h 222"/>
                <a:gd name="T22" fmla="*/ 202 w 216"/>
                <a:gd name="T23" fmla="*/ 93 h 222"/>
                <a:gd name="T24" fmla="*/ 172 w 216"/>
                <a:gd name="T25" fmla="*/ 93 h 222"/>
                <a:gd name="T26" fmla="*/ 176 w 216"/>
                <a:gd name="T27" fmla="*/ 63 h 222"/>
                <a:gd name="T28" fmla="*/ 125 w 216"/>
                <a:gd name="T29" fmla="*/ 63 h 222"/>
                <a:gd name="T30" fmla="*/ 125 w 216"/>
                <a:gd name="T31" fmla="*/ 201 h 222"/>
                <a:gd name="T32" fmla="*/ 124 w 216"/>
                <a:gd name="T33" fmla="*/ 208 h 222"/>
                <a:gd name="T34" fmla="*/ 118 w 216"/>
                <a:gd name="T35" fmla="*/ 214 h 222"/>
                <a:gd name="T36" fmla="*/ 105 w 216"/>
                <a:gd name="T37" fmla="*/ 219 h 222"/>
                <a:gd name="T38" fmla="*/ 82 w 216"/>
                <a:gd name="T39" fmla="*/ 222 h 222"/>
                <a:gd name="T40" fmla="*/ 72 w 216"/>
                <a:gd name="T41" fmla="*/ 195 h 222"/>
                <a:gd name="T42" fmla="*/ 92 w 216"/>
                <a:gd name="T43" fmla="*/ 193 h 222"/>
                <a:gd name="T44" fmla="*/ 95 w 216"/>
                <a:gd name="T45" fmla="*/ 189 h 222"/>
                <a:gd name="T46" fmla="*/ 95 w 216"/>
                <a:gd name="T47" fmla="*/ 182 h 222"/>
                <a:gd name="T48" fmla="*/ 95 w 216"/>
                <a:gd name="T49" fmla="*/ 63 h 222"/>
                <a:gd name="T50" fmla="*/ 59 w 216"/>
                <a:gd name="T51" fmla="*/ 63 h 222"/>
                <a:gd name="T52" fmla="*/ 43 w 216"/>
                <a:gd name="T53" fmla="*/ 90 h 222"/>
                <a:gd name="T54" fmla="*/ 28 w 216"/>
                <a:gd name="T55" fmla="*/ 110 h 222"/>
                <a:gd name="T56" fmla="*/ 2 w 216"/>
                <a:gd name="T57" fmla="*/ 93 h 222"/>
                <a:gd name="T58" fmla="*/ 34 w 216"/>
                <a:gd name="T59" fmla="*/ 39 h 222"/>
                <a:gd name="T60" fmla="*/ 48 w 216"/>
                <a:gd name="T61" fmla="*/ 7 h 222"/>
                <a:gd name="T62" fmla="*/ 50 w 216"/>
                <a:gd name="T63" fmla="*/ 0 h 222"/>
                <a:gd name="T64" fmla="*/ 81 w 216"/>
                <a:gd name="T65" fmla="*/ 9 h 222"/>
                <a:gd name="T66" fmla="*/ 71 w 216"/>
                <a:gd name="T67" fmla="*/ 35 h 222"/>
                <a:gd name="T68" fmla="*/ 135 w 216"/>
                <a:gd name="T69" fmla="*/ 112 h 222"/>
                <a:gd name="T70" fmla="*/ 161 w 216"/>
                <a:gd name="T71" fmla="*/ 99 h 222"/>
                <a:gd name="T72" fmla="*/ 179 w 216"/>
                <a:gd name="T73" fmla="*/ 126 h 222"/>
                <a:gd name="T74" fmla="*/ 216 w 216"/>
                <a:gd name="T75" fmla="*/ 182 h 222"/>
                <a:gd name="T76" fmla="*/ 192 w 216"/>
                <a:gd name="T77" fmla="*/ 199 h 222"/>
                <a:gd name="T78" fmla="*/ 166 w 216"/>
                <a:gd name="T79" fmla="*/ 158 h 222"/>
                <a:gd name="T80" fmla="*/ 147 w 216"/>
                <a:gd name="T81" fmla="*/ 128 h 222"/>
                <a:gd name="T82" fmla="*/ 135 w 216"/>
                <a:gd name="T83"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22">
                  <a:moveTo>
                    <a:pt x="0" y="181"/>
                  </a:moveTo>
                  <a:cubicBezTo>
                    <a:pt x="5" y="177"/>
                    <a:pt x="10" y="173"/>
                    <a:pt x="14" y="168"/>
                  </a:cubicBezTo>
                  <a:cubicBezTo>
                    <a:pt x="18" y="164"/>
                    <a:pt x="24" y="156"/>
                    <a:pt x="32" y="145"/>
                  </a:cubicBezTo>
                  <a:cubicBezTo>
                    <a:pt x="45" y="127"/>
                    <a:pt x="56" y="95"/>
                    <a:pt x="56" y="95"/>
                  </a:cubicBezTo>
                  <a:cubicBezTo>
                    <a:pt x="60" y="97"/>
                    <a:pt x="83" y="108"/>
                    <a:pt x="83" y="108"/>
                  </a:cubicBezTo>
                  <a:cubicBezTo>
                    <a:pt x="76" y="128"/>
                    <a:pt x="68" y="143"/>
                    <a:pt x="60" y="157"/>
                  </a:cubicBezTo>
                  <a:cubicBezTo>
                    <a:pt x="52" y="170"/>
                    <a:pt x="45" y="179"/>
                    <a:pt x="39" y="185"/>
                  </a:cubicBezTo>
                  <a:cubicBezTo>
                    <a:pt x="24" y="202"/>
                    <a:pt x="24" y="202"/>
                    <a:pt x="24" y="202"/>
                  </a:cubicBezTo>
                  <a:cubicBezTo>
                    <a:pt x="21" y="199"/>
                    <a:pt x="10" y="189"/>
                    <a:pt x="0" y="181"/>
                  </a:cubicBezTo>
                  <a:close/>
                  <a:moveTo>
                    <a:pt x="71" y="35"/>
                  </a:moveTo>
                  <a:cubicBezTo>
                    <a:pt x="210" y="35"/>
                    <a:pt x="210" y="35"/>
                    <a:pt x="210" y="35"/>
                  </a:cubicBezTo>
                  <a:cubicBezTo>
                    <a:pt x="202" y="93"/>
                    <a:pt x="202" y="93"/>
                    <a:pt x="202" y="93"/>
                  </a:cubicBezTo>
                  <a:cubicBezTo>
                    <a:pt x="172" y="93"/>
                    <a:pt x="202" y="93"/>
                    <a:pt x="172" y="93"/>
                  </a:cubicBezTo>
                  <a:cubicBezTo>
                    <a:pt x="173" y="84"/>
                    <a:pt x="176" y="63"/>
                    <a:pt x="176" y="63"/>
                  </a:cubicBezTo>
                  <a:cubicBezTo>
                    <a:pt x="125" y="63"/>
                    <a:pt x="125" y="63"/>
                    <a:pt x="125" y="63"/>
                  </a:cubicBezTo>
                  <a:cubicBezTo>
                    <a:pt x="125" y="201"/>
                    <a:pt x="125" y="201"/>
                    <a:pt x="125" y="201"/>
                  </a:cubicBezTo>
                  <a:cubicBezTo>
                    <a:pt x="125" y="204"/>
                    <a:pt x="124" y="206"/>
                    <a:pt x="124" y="208"/>
                  </a:cubicBezTo>
                  <a:cubicBezTo>
                    <a:pt x="123" y="210"/>
                    <a:pt x="121" y="212"/>
                    <a:pt x="118" y="214"/>
                  </a:cubicBezTo>
                  <a:cubicBezTo>
                    <a:pt x="115" y="216"/>
                    <a:pt x="111" y="218"/>
                    <a:pt x="105" y="219"/>
                  </a:cubicBezTo>
                  <a:cubicBezTo>
                    <a:pt x="98" y="220"/>
                    <a:pt x="91" y="221"/>
                    <a:pt x="82" y="222"/>
                  </a:cubicBezTo>
                  <a:cubicBezTo>
                    <a:pt x="79" y="212"/>
                    <a:pt x="72" y="195"/>
                    <a:pt x="72" y="195"/>
                  </a:cubicBezTo>
                  <a:cubicBezTo>
                    <a:pt x="80" y="194"/>
                    <a:pt x="87" y="195"/>
                    <a:pt x="92" y="193"/>
                  </a:cubicBezTo>
                  <a:cubicBezTo>
                    <a:pt x="93" y="192"/>
                    <a:pt x="94" y="190"/>
                    <a:pt x="95" y="189"/>
                  </a:cubicBezTo>
                  <a:cubicBezTo>
                    <a:pt x="95" y="188"/>
                    <a:pt x="95" y="186"/>
                    <a:pt x="95" y="182"/>
                  </a:cubicBezTo>
                  <a:cubicBezTo>
                    <a:pt x="95" y="63"/>
                    <a:pt x="95" y="63"/>
                    <a:pt x="95" y="63"/>
                  </a:cubicBezTo>
                  <a:cubicBezTo>
                    <a:pt x="59" y="63"/>
                    <a:pt x="59" y="63"/>
                    <a:pt x="59" y="63"/>
                  </a:cubicBezTo>
                  <a:cubicBezTo>
                    <a:pt x="52" y="75"/>
                    <a:pt x="47" y="84"/>
                    <a:pt x="43" y="90"/>
                  </a:cubicBezTo>
                  <a:cubicBezTo>
                    <a:pt x="39" y="96"/>
                    <a:pt x="34" y="103"/>
                    <a:pt x="28" y="110"/>
                  </a:cubicBezTo>
                  <a:cubicBezTo>
                    <a:pt x="25" y="108"/>
                    <a:pt x="13" y="101"/>
                    <a:pt x="2" y="93"/>
                  </a:cubicBezTo>
                  <a:cubicBezTo>
                    <a:pt x="16" y="75"/>
                    <a:pt x="26" y="56"/>
                    <a:pt x="34" y="39"/>
                  </a:cubicBezTo>
                  <a:cubicBezTo>
                    <a:pt x="42" y="22"/>
                    <a:pt x="46" y="11"/>
                    <a:pt x="48" y="7"/>
                  </a:cubicBezTo>
                  <a:cubicBezTo>
                    <a:pt x="50" y="0"/>
                    <a:pt x="50" y="0"/>
                    <a:pt x="50" y="0"/>
                  </a:cubicBezTo>
                  <a:cubicBezTo>
                    <a:pt x="54" y="1"/>
                    <a:pt x="69" y="6"/>
                    <a:pt x="81" y="9"/>
                  </a:cubicBezTo>
                  <a:lnTo>
                    <a:pt x="71" y="35"/>
                  </a:lnTo>
                  <a:close/>
                  <a:moveTo>
                    <a:pt x="135" y="112"/>
                  </a:moveTo>
                  <a:cubicBezTo>
                    <a:pt x="145" y="108"/>
                    <a:pt x="153" y="103"/>
                    <a:pt x="161" y="99"/>
                  </a:cubicBezTo>
                  <a:cubicBezTo>
                    <a:pt x="169" y="110"/>
                    <a:pt x="175" y="119"/>
                    <a:pt x="179" y="126"/>
                  </a:cubicBezTo>
                  <a:cubicBezTo>
                    <a:pt x="184" y="133"/>
                    <a:pt x="196" y="151"/>
                    <a:pt x="216" y="182"/>
                  </a:cubicBezTo>
                  <a:cubicBezTo>
                    <a:pt x="212" y="184"/>
                    <a:pt x="192" y="199"/>
                    <a:pt x="192" y="199"/>
                  </a:cubicBezTo>
                  <a:cubicBezTo>
                    <a:pt x="185" y="186"/>
                    <a:pt x="175" y="172"/>
                    <a:pt x="166" y="158"/>
                  </a:cubicBezTo>
                  <a:cubicBezTo>
                    <a:pt x="158" y="144"/>
                    <a:pt x="151" y="134"/>
                    <a:pt x="147" y="128"/>
                  </a:cubicBezTo>
                  <a:lnTo>
                    <a:pt x="135" y="112"/>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2" name="Freeform 59"/>
            <p:cNvSpPr>
              <a:spLocks noEditPoints="1"/>
            </p:cNvSpPr>
            <p:nvPr/>
          </p:nvSpPr>
          <p:spPr bwMode="auto">
            <a:xfrm>
              <a:off x="1160030" y="3320298"/>
              <a:ext cx="142663" cy="154652"/>
            </a:xfrm>
            <a:custGeom>
              <a:avLst/>
              <a:gdLst>
                <a:gd name="T0" fmla="*/ 0 w 190"/>
                <a:gd name="T1" fmla="*/ 198 h 204"/>
                <a:gd name="T2" fmla="*/ 0 w 190"/>
                <a:gd name="T3" fmla="*/ 0 h 204"/>
                <a:gd name="T4" fmla="*/ 190 w 190"/>
                <a:gd name="T5" fmla="*/ 0 h 204"/>
                <a:gd name="T6" fmla="*/ 190 w 190"/>
                <a:gd name="T7" fmla="*/ 178 h 204"/>
                <a:gd name="T8" fmla="*/ 188 w 190"/>
                <a:gd name="T9" fmla="*/ 190 h 204"/>
                <a:gd name="T10" fmla="*/ 176 w 190"/>
                <a:gd name="T11" fmla="*/ 199 h 204"/>
                <a:gd name="T12" fmla="*/ 144 w 190"/>
                <a:gd name="T13" fmla="*/ 204 h 204"/>
                <a:gd name="T14" fmla="*/ 135 w 190"/>
                <a:gd name="T15" fmla="*/ 176 h 204"/>
                <a:gd name="T16" fmla="*/ 150 w 190"/>
                <a:gd name="T17" fmla="*/ 174 h 204"/>
                <a:gd name="T18" fmla="*/ 160 w 190"/>
                <a:gd name="T19" fmla="*/ 171 h 204"/>
                <a:gd name="T20" fmla="*/ 161 w 190"/>
                <a:gd name="T21" fmla="*/ 165 h 204"/>
                <a:gd name="T22" fmla="*/ 161 w 190"/>
                <a:gd name="T23" fmla="*/ 28 h 204"/>
                <a:gd name="T24" fmla="*/ 30 w 190"/>
                <a:gd name="T25" fmla="*/ 28 h 204"/>
                <a:gd name="T26" fmla="*/ 30 w 190"/>
                <a:gd name="T27" fmla="*/ 60 h 204"/>
                <a:gd name="T28" fmla="*/ 49 w 190"/>
                <a:gd name="T29" fmla="*/ 47 h 204"/>
                <a:gd name="T30" fmla="*/ 61 w 190"/>
                <a:gd name="T31" fmla="*/ 65 h 204"/>
                <a:gd name="T32" fmla="*/ 63 w 190"/>
                <a:gd name="T33" fmla="*/ 54 h 204"/>
                <a:gd name="T34" fmla="*/ 65 w 190"/>
                <a:gd name="T35" fmla="*/ 42 h 204"/>
                <a:gd name="T36" fmla="*/ 66 w 190"/>
                <a:gd name="T37" fmla="*/ 33 h 204"/>
                <a:gd name="T38" fmla="*/ 92 w 190"/>
                <a:gd name="T39" fmla="*/ 38 h 204"/>
                <a:gd name="T40" fmla="*/ 90 w 190"/>
                <a:gd name="T41" fmla="*/ 53 h 204"/>
                <a:gd name="T42" fmla="*/ 88 w 190"/>
                <a:gd name="T43" fmla="*/ 66 h 204"/>
                <a:gd name="T44" fmla="*/ 108 w 190"/>
                <a:gd name="T45" fmla="*/ 52 h 204"/>
                <a:gd name="T46" fmla="*/ 119 w 190"/>
                <a:gd name="T47" fmla="*/ 67 h 204"/>
                <a:gd name="T48" fmla="*/ 122 w 190"/>
                <a:gd name="T49" fmla="*/ 37 h 204"/>
                <a:gd name="T50" fmla="*/ 150 w 190"/>
                <a:gd name="T51" fmla="*/ 41 h 204"/>
                <a:gd name="T52" fmla="*/ 147 w 190"/>
                <a:gd name="T53" fmla="*/ 62 h 204"/>
                <a:gd name="T54" fmla="*/ 143 w 190"/>
                <a:gd name="T55" fmla="*/ 83 h 204"/>
                <a:gd name="T56" fmla="*/ 140 w 190"/>
                <a:gd name="T57" fmla="*/ 98 h 204"/>
                <a:gd name="T58" fmla="*/ 157 w 190"/>
                <a:gd name="T59" fmla="*/ 127 h 204"/>
                <a:gd name="T60" fmla="*/ 161 w 190"/>
                <a:gd name="T61" fmla="*/ 135 h 204"/>
                <a:gd name="T62" fmla="*/ 140 w 190"/>
                <a:gd name="T63" fmla="*/ 154 h 204"/>
                <a:gd name="T64" fmla="*/ 135 w 190"/>
                <a:gd name="T65" fmla="*/ 143 h 204"/>
                <a:gd name="T66" fmla="*/ 128 w 190"/>
                <a:gd name="T67" fmla="*/ 130 h 204"/>
                <a:gd name="T68" fmla="*/ 112 w 190"/>
                <a:gd name="T69" fmla="*/ 157 h 204"/>
                <a:gd name="T70" fmla="*/ 102 w 190"/>
                <a:gd name="T71" fmla="*/ 170 h 204"/>
                <a:gd name="T72" fmla="*/ 80 w 190"/>
                <a:gd name="T73" fmla="*/ 154 h 204"/>
                <a:gd name="T74" fmla="*/ 97 w 190"/>
                <a:gd name="T75" fmla="*/ 132 h 204"/>
                <a:gd name="T76" fmla="*/ 107 w 190"/>
                <a:gd name="T77" fmla="*/ 112 h 204"/>
                <a:gd name="T78" fmla="*/ 111 w 190"/>
                <a:gd name="T79" fmla="*/ 102 h 204"/>
                <a:gd name="T80" fmla="*/ 101 w 190"/>
                <a:gd name="T81" fmla="*/ 87 h 204"/>
                <a:gd name="T82" fmla="*/ 87 w 190"/>
                <a:gd name="T83" fmla="*/ 67 h 204"/>
                <a:gd name="T84" fmla="*/ 83 w 190"/>
                <a:gd name="T85" fmla="*/ 86 h 204"/>
                <a:gd name="T86" fmla="*/ 80 w 190"/>
                <a:gd name="T87" fmla="*/ 94 h 204"/>
                <a:gd name="T88" fmla="*/ 98 w 190"/>
                <a:gd name="T89" fmla="*/ 126 h 204"/>
                <a:gd name="T90" fmla="*/ 75 w 190"/>
                <a:gd name="T91" fmla="*/ 141 h 204"/>
                <a:gd name="T92" fmla="*/ 69 w 190"/>
                <a:gd name="T93" fmla="*/ 127 h 204"/>
                <a:gd name="T94" fmla="*/ 63 w 190"/>
                <a:gd name="T95" fmla="*/ 137 h 204"/>
                <a:gd name="T96" fmla="*/ 48 w 190"/>
                <a:gd name="T97" fmla="*/ 159 h 204"/>
                <a:gd name="T98" fmla="*/ 30 w 190"/>
                <a:gd name="T99" fmla="*/ 139 h 204"/>
                <a:gd name="T100" fmla="*/ 30 w 190"/>
                <a:gd name="T101" fmla="*/ 198 h 204"/>
                <a:gd name="T102" fmla="*/ 0 w 190"/>
                <a:gd name="T103" fmla="*/ 198 h 204"/>
                <a:gd name="T104" fmla="*/ 30 w 190"/>
                <a:gd name="T105" fmla="*/ 136 h 204"/>
                <a:gd name="T106" fmla="*/ 43 w 190"/>
                <a:gd name="T107" fmla="*/ 119 h 204"/>
                <a:gd name="T108" fmla="*/ 52 w 190"/>
                <a:gd name="T109" fmla="*/ 97 h 204"/>
                <a:gd name="T110" fmla="*/ 36 w 190"/>
                <a:gd name="T111" fmla="*/ 72 h 204"/>
                <a:gd name="T112" fmla="*/ 30 w 190"/>
                <a:gd name="T113" fmla="*/ 64 h 204"/>
                <a:gd name="T114" fmla="*/ 30 w 190"/>
                <a:gd name="T11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 h="204">
                  <a:moveTo>
                    <a:pt x="0" y="198"/>
                  </a:moveTo>
                  <a:cubicBezTo>
                    <a:pt x="0" y="0"/>
                    <a:pt x="0" y="0"/>
                    <a:pt x="0" y="0"/>
                  </a:cubicBezTo>
                  <a:cubicBezTo>
                    <a:pt x="190" y="0"/>
                    <a:pt x="190" y="0"/>
                    <a:pt x="190" y="0"/>
                  </a:cubicBezTo>
                  <a:cubicBezTo>
                    <a:pt x="190" y="178"/>
                    <a:pt x="190" y="178"/>
                    <a:pt x="190" y="178"/>
                  </a:cubicBezTo>
                  <a:cubicBezTo>
                    <a:pt x="190" y="183"/>
                    <a:pt x="189" y="188"/>
                    <a:pt x="188" y="190"/>
                  </a:cubicBezTo>
                  <a:cubicBezTo>
                    <a:pt x="186" y="194"/>
                    <a:pt x="183" y="197"/>
                    <a:pt x="176" y="199"/>
                  </a:cubicBezTo>
                  <a:cubicBezTo>
                    <a:pt x="169" y="202"/>
                    <a:pt x="159" y="203"/>
                    <a:pt x="144" y="204"/>
                  </a:cubicBezTo>
                  <a:cubicBezTo>
                    <a:pt x="144" y="202"/>
                    <a:pt x="135" y="176"/>
                    <a:pt x="135" y="176"/>
                  </a:cubicBezTo>
                  <a:cubicBezTo>
                    <a:pt x="147" y="175"/>
                    <a:pt x="140" y="176"/>
                    <a:pt x="150" y="174"/>
                  </a:cubicBezTo>
                  <a:cubicBezTo>
                    <a:pt x="155" y="174"/>
                    <a:pt x="159" y="173"/>
                    <a:pt x="160" y="171"/>
                  </a:cubicBezTo>
                  <a:cubicBezTo>
                    <a:pt x="161" y="169"/>
                    <a:pt x="161" y="167"/>
                    <a:pt x="161" y="165"/>
                  </a:cubicBezTo>
                  <a:cubicBezTo>
                    <a:pt x="161" y="28"/>
                    <a:pt x="161" y="28"/>
                    <a:pt x="161" y="28"/>
                  </a:cubicBezTo>
                  <a:cubicBezTo>
                    <a:pt x="30" y="28"/>
                    <a:pt x="30" y="28"/>
                    <a:pt x="30" y="28"/>
                  </a:cubicBezTo>
                  <a:cubicBezTo>
                    <a:pt x="30" y="60"/>
                    <a:pt x="30" y="60"/>
                    <a:pt x="30" y="60"/>
                  </a:cubicBezTo>
                  <a:cubicBezTo>
                    <a:pt x="49" y="47"/>
                    <a:pt x="42" y="53"/>
                    <a:pt x="49" y="47"/>
                  </a:cubicBezTo>
                  <a:cubicBezTo>
                    <a:pt x="53" y="53"/>
                    <a:pt x="57" y="59"/>
                    <a:pt x="61" y="65"/>
                  </a:cubicBezTo>
                  <a:cubicBezTo>
                    <a:pt x="62" y="61"/>
                    <a:pt x="63" y="57"/>
                    <a:pt x="63" y="54"/>
                  </a:cubicBezTo>
                  <a:cubicBezTo>
                    <a:pt x="64" y="50"/>
                    <a:pt x="64" y="47"/>
                    <a:pt x="65" y="42"/>
                  </a:cubicBezTo>
                  <a:cubicBezTo>
                    <a:pt x="66" y="33"/>
                    <a:pt x="66" y="33"/>
                    <a:pt x="66" y="33"/>
                  </a:cubicBezTo>
                  <a:cubicBezTo>
                    <a:pt x="75" y="35"/>
                    <a:pt x="77" y="35"/>
                    <a:pt x="92" y="38"/>
                  </a:cubicBezTo>
                  <a:cubicBezTo>
                    <a:pt x="92" y="41"/>
                    <a:pt x="90" y="53"/>
                    <a:pt x="90" y="53"/>
                  </a:cubicBezTo>
                  <a:cubicBezTo>
                    <a:pt x="88" y="66"/>
                    <a:pt x="88" y="66"/>
                    <a:pt x="88" y="66"/>
                  </a:cubicBezTo>
                  <a:cubicBezTo>
                    <a:pt x="108" y="52"/>
                    <a:pt x="108" y="52"/>
                    <a:pt x="108" y="52"/>
                  </a:cubicBezTo>
                  <a:cubicBezTo>
                    <a:pt x="111" y="57"/>
                    <a:pt x="115" y="62"/>
                    <a:pt x="119" y="67"/>
                  </a:cubicBezTo>
                  <a:cubicBezTo>
                    <a:pt x="121" y="56"/>
                    <a:pt x="122" y="37"/>
                    <a:pt x="122" y="37"/>
                  </a:cubicBezTo>
                  <a:cubicBezTo>
                    <a:pt x="150" y="41"/>
                    <a:pt x="123" y="37"/>
                    <a:pt x="150" y="41"/>
                  </a:cubicBezTo>
                  <a:cubicBezTo>
                    <a:pt x="150" y="44"/>
                    <a:pt x="147" y="62"/>
                    <a:pt x="147" y="62"/>
                  </a:cubicBezTo>
                  <a:cubicBezTo>
                    <a:pt x="145" y="71"/>
                    <a:pt x="144" y="78"/>
                    <a:pt x="143" y="83"/>
                  </a:cubicBezTo>
                  <a:cubicBezTo>
                    <a:pt x="140" y="98"/>
                    <a:pt x="140" y="98"/>
                    <a:pt x="140" y="98"/>
                  </a:cubicBezTo>
                  <a:cubicBezTo>
                    <a:pt x="151" y="117"/>
                    <a:pt x="156" y="127"/>
                    <a:pt x="157" y="127"/>
                  </a:cubicBezTo>
                  <a:cubicBezTo>
                    <a:pt x="161" y="135"/>
                    <a:pt x="161" y="135"/>
                    <a:pt x="161" y="135"/>
                  </a:cubicBezTo>
                  <a:cubicBezTo>
                    <a:pt x="140" y="154"/>
                    <a:pt x="161" y="135"/>
                    <a:pt x="140" y="154"/>
                  </a:cubicBezTo>
                  <a:cubicBezTo>
                    <a:pt x="136" y="146"/>
                    <a:pt x="135" y="144"/>
                    <a:pt x="135" y="143"/>
                  </a:cubicBezTo>
                  <a:cubicBezTo>
                    <a:pt x="128" y="130"/>
                    <a:pt x="128" y="130"/>
                    <a:pt x="128" y="130"/>
                  </a:cubicBezTo>
                  <a:cubicBezTo>
                    <a:pt x="120" y="144"/>
                    <a:pt x="120" y="146"/>
                    <a:pt x="112" y="157"/>
                  </a:cubicBezTo>
                  <a:cubicBezTo>
                    <a:pt x="110" y="161"/>
                    <a:pt x="106" y="165"/>
                    <a:pt x="102" y="170"/>
                  </a:cubicBezTo>
                  <a:cubicBezTo>
                    <a:pt x="80" y="154"/>
                    <a:pt x="102" y="170"/>
                    <a:pt x="80" y="154"/>
                  </a:cubicBezTo>
                  <a:cubicBezTo>
                    <a:pt x="88" y="147"/>
                    <a:pt x="93" y="139"/>
                    <a:pt x="97" y="132"/>
                  </a:cubicBezTo>
                  <a:cubicBezTo>
                    <a:pt x="101" y="125"/>
                    <a:pt x="105" y="118"/>
                    <a:pt x="107" y="112"/>
                  </a:cubicBezTo>
                  <a:cubicBezTo>
                    <a:pt x="111" y="102"/>
                    <a:pt x="111" y="102"/>
                    <a:pt x="111" y="102"/>
                  </a:cubicBezTo>
                  <a:cubicBezTo>
                    <a:pt x="102" y="87"/>
                    <a:pt x="103" y="89"/>
                    <a:pt x="101" y="87"/>
                  </a:cubicBezTo>
                  <a:cubicBezTo>
                    <a:pt x="100" y="84"/>
                    <a:pt x="95" y="76"/>
                    <a:pt x="87" y="67"/>
                  </a:cubicBezTo>
                  <a:cubicBezTo>
                    <a:pt x="85" y="77"/>
                    <a:pt x="84" y="83"/>
                    <a:pt x="83" y="86"/>
                  </a:cubicBezTo>
                  <a:cubicBezTo>
                    <a:pt x="80" y="94"/>
                    <a:pt x="80" y="94"/>
                    <a:pt x="80" y="94"/>
                  </a:cubicBezTo>
                  <a:cubicBezTo>
                    <a:pt x="86" y="104"/>
                    <a:pt x="92" y="114"/>
                    <a:pt x="98" y="126"/>
                  </a:cubicBezTo>
                  <a:cubicBezTo>
                    <a:pt x="76" y="141"/>
                    <a:pt x="75" y="141"/>
                    <a:pt x="75" y="141"/>
                  </a:cubicBezTo>
                  <a:cubicBezTo>
                    <a:pt x="73" y="136"/>
                    <a:pt x="69" y="127"/>
                    <a:pt x="69" y="127"/>
                  </a:cubicBezTo>
                  <a:cubicBezTo>
                    <a:pt x="67" y="129"/>
                    <a:pt x="65" y="133"/>
                    <a:pt x="63" y="137"/>
                  </a:cubicBezTo>
                  <a:cubicBezTo>
                    <a:pt x="61" y="140"/>
                    <a:pt x="56" y="148"/>
                    <a:pt x="48" y="159"/>
                  </a:cubicBezTo>
                  <a:cubicBezTo>
                    <a:pt x="30" y="139"/>
                    <a:pt x="48" y="159"/>
                    <a:pt x="30" y="139"/>
                  </a:cubicBezTo>
                  <a:cubicBezTo>
                    <a:pt x="30" y="198"/>
                    <a:pt x="30" y="198"/>
                    <a:pt x="30" y="198"/>
                  </a:cubicBezTo>
                  <a:lnTo>
                    <a:pt x="0" y="198"/>
                  </a:lnTo>
                  <a:close/>
                  <a:moveTo>
                    <a:pt x="30" y="136"/>
                  </a:moveTo>
                  <a:cubicBezTo>
                    <a:pt x="35" y="130"/>
                    <a:pt x="39" y="124"/>
                    <a:pt x="43" y="119"/>
                  </a:cubicBezTo>
                  <a:cubicBezTo>
                    <a:pt x="46" y="114"/>
                    <a:pt x="49" y="106"/>
                    <a:pt x="52" y="97"/>
                  </a:cubicBezTo>
                  <a:cubicBezTo>
                    <a:pt x="43" y="83"/>
                    <a:pt x="38" y="75"/>
                    <a:pt x="36" y="72"/>
                  </a:cubicBezTo>
                  <a:cubicBezTo>
                    <a:pt x="30" y="64"/>
                    <a:pt x="30" y="64"/>
                    <a:pt x="30" y="64"/>
                  </a:cubicBezTo>
                  <a:lnTo>
                    <a:pt x="30" y="136"/>
                  </a:ln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3" name="Freeform 60"/>
            <p:cNvSpPr>
              <a:spLocks noEditPoints="1"/>
            </p:cNvSpPr>
            <p:nvPr/>
          </p:nvSpPr>
          <p:spPr bwMode="auto">
            <a:xfrm>
              <a:off x="1329069" y="3305911"/>
              <a:ext cx="166640" cy="167839"/>
            </a:xfrm>
            <a:custGeom>
              <a:avLst/>
              <a:gdLst>
                <a:gd name="T0" fmla="*/ 74 w 222"/>
                <a:gd name="T1" fmla="*/ 113 h 223"/>
                <a:gd name="T2" fmla="*/ 131 w 222"/>
                <a:gd name="T3" fmla="*/ 84 h 223"/>
                <a:gd name="T4" fmla="*/ 120 w 222"/>
                <a:gd name="T5" fmla="*/ 66 h 223"/>
                <a:gd name="T6" fmla="*/ 108 w 222"/>
                <a:gd name="T7" fmla="*/ 85 h 223"/>
                <a:gd name="T8" fmla="*/ 101 w 222"/>
                <a:gd name="T9" fmla="*/ 82 h 223"/>
                <a:gd name="T10" fmla="*/ 83 w 222"/>
                <a:gd name="T11" fmla="*/ 74 h 223"/>
                <a:gd name="T12" fmla="*/ 118 w 222"/>
                <a:gd name="T13" fmla="*/ 0 h 223"/>
                <a:gd name="T14" fmla="*/ 147 w 222"/>
                <a:gd name="T15" fmla="*/ 6 h 223"/>
                <a:gd name="T16" fmla="*/ 141 w 222"/>
                <a:gd name="T17" fmla="*/ 21 h 223"/>
                <a:gd name="T18" fmla="*/ 196 w 222"/>
                <a:gd name="T19" fmla="*/ 21 h 223"/>
                <a:gd name="T20" fmla="*/ 204 w 222"/>
                <a:gd name="T21" fmla="*/ 32 h 223"/>
                <a:gd name="T22" fmla="*/ 168 w 222"/>
                <a:gd name="T23" fmla="*/ 86 h 223"/>
                <a:gd name="T24" fmla="*/ 222 w 222"/>
                <a:gd name="T25" fmla="*/ 114 h 223"/>
                <a:gd name="T26" fmla="*/ 211 w 222"/>
                <a:gd name="T27" fmla="*/ 138 h 223"/>
                <a:gd name="T28" fmla="*/ 197 w 222"/>
                <a:gd name="T29" fmla="*/ 133 h 223"/>
                <a:gd name="T30" fmla="*/ 197 w 222"/>
                <a:gd name="T31" fmla="*/ 223 h 223"/>
                <a:gd name="T32" fmla="*/ 171 w 222"/>
                <a:gd name="T33" fmla="*/ 223 h 223"/>
                <a:gd name="T34" fmla="*/ 171 w 222"/>
                <a:gd name="T35" fmla="*/ 218 h 223"/>
                <a:gd name="T36" fmla="*/ 124 w 222"/>
                <a:gd name="T37" fmla="*/ 218 h 223"/>
                <a:gd name="T38" fmla="*/ 124 w 222"/>
                <a:gd name="T39" fmla="*/ 223 h 223"/>
                <a:gd name="T40" fmla="*/ 97 w 222"/>
                <a:gd name="T41" fmla="*/ 222 h 223"/>
                <a:gd name="T42" fmla="*/ 97 w 222"/>
                <a:gd name="T43" fmla="*/ 132 h 223"/>
                <a:gd name="T44" fmla="*/ 89 w 222"/>
                <a:gd name="T45" fmla="*/ 136 h 223"/>
                <a:gd name="T46" fmla="*/ 74 w 222"/>
                <a:gd name="T47" fmla="*/ 113 h 223"/>
                <a:gd name="T48" fmla="*/ 105 w 222"/>
                <a:gd name="T49" fmla="*/ 128 h 223"/>
                <a:gd name="T50" fmla="*/ 185 w 222"/>
                <a:gd name="T51" fmla="*/ 128 h 223"/>
                <a:gd name="T52" fmla="*/ 148 w 222"/>
                <a:gd name="T53" fmla="*/ 103 h 223"/>
                <a:gd name="T54" fmla="*/ 105 w 222"/>
                <a:gd name="T55" fmla="*/ 128 h 223"/>
                <a:gd name="T56" fmla="*/ 124 w 222"/>
                <a:gd name="T57" fmla="*/ 194 h 223"/>
                <a:gd name="T58" fmla="*/ 171 w 222"/>
                <a:gd name="T59" fmla="*/ 194 h 223"/>
                <a:gd name="T60" fmla="*/ 171 w 222"/>
                <a:gd name="T61" fmla="*/ 153 h 223"/>
                <a:gd name="T62" fmla="*/ 124 w 222"/>
                <a:gd name="T63" fmla="*/ 153 h 223"/>
                <a:gd name="T64" fmla="*/ 124 w 222"/>
                <a:gd name="T65" fmla="*/ 194 h 223"/>
                <a:gd name="T66" fmla="*/ 150 w 222"/>
                <a:gd name="T67" fmla="*/ 67 h 223"/>
                <a:gd name="T68" fmla="*/ 167 w 222"/>
                <a:gd name="T69" fmla="*/ 45 h 223"/>
                <a:gd name="T70" fmla="*/ 138 w 222"/>
                <a:gd name="T71" fmla="*/ 45 h 223"/>
                <a:gd name="T72" fmla="*/ 150 w 222"/>
                <a:gd name="T73" fmla="*/ 67 h 223"/>
                <a:gd name="T74" fmla="*/ 0 w 222"/>
                <a:gd name="T75" fmla="*/ 65 h 223"/>
                <a:gd name="T76" fmla="*/ 42 w 222"/>
                <a:gd name="T77" fmla="*/ 1 h 223"/>
                <a:gd name="T78" fmla="*/ 68 w 222"/>
                <a:gd name="T79" fmla="*/ 12 h 223"/>
                <a:gd name="T80" fmla="*/ 30 w 222"/>
                <a:gd name="T81" fmla="*/ 69 h 223"/>
                <a:gd name="T82" fmla="*/ 47 w 222"/>
                <a:gd name="T83" fmla="*/ 70 h 223"/>
                <a:gd name="T84" fmla="*/ 68 w 222"/>
                <a:gd name="T85" fmla="*/ 37 h 223"/>
                <a:gd name="T86" fmla="*/ 91 w 222"/>
                <a:gd name="T87" fmla="*/ 51 h 223"/>
                <a:gd name="T88" fmla="*/ 39 w 222"/>
                <a:gd name="T89" fmla="*/ 124 h 223"/>
                <a:gd name="T90" fmla="*/ 78 w 222"/>
                <a:gd name="T91" fmla="*/ 118 h 223"/>
                <a:gd name="T92" fmla="*/ 75 w 222"/>
                <a:gd name="T93" fmla="*/ 145 h 223"/>
                <a:gd name="T94" fmla="*/ 9 w 222"/>
                <a:gd name="T95" fmla="*/ 155 h 223"/>
                <a:gd name="T96" fmla="*/ 1 w 222"/>
                <a:gd name="T97" fmla="*/ 129 h 223"/>
                <a:gd name="T98" fmla="*/ 31 w 222"/>
                <a:gd name="T99" fmla="*/ 92 h 223"/>
                <a:gd name="T100" fmla="*/ 3 w 222"/>
                <a:gd name="T101" fmla="*/ 93 h 223"/>
                <a:gd name="T102" fmla="*/ 0 w 222"/>
                <a:gd name="T103" fmla="*/ 65 h 223"/>
                <a:gd name="T104" fmla="*/ 3 w 222"/>
                <a:gd name="T105" fmla="*/ 189 h 223"/>
                <a:gd name="T106" fmla="*/ 84 w 222"/>
                <a:gd name="T107" fmla="*/ 163 h 223"/>
                <a:gd name="T108" fmla="*/ 81 w 222"/>
                <a:gd name="T109" fmla="*/ 192 h 223"/>
                <a:gd name="T110" fmla="*/ 15 w 222"/>
                <a:gd name="T111" fmla="*/ 217 h 223"/>
                <a:gd name="T112" fmla="*/ 3 w 222"/>
                <a:gd name="T113" fmla="*/ 18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2" h="223">
                  <a:moveTo>
                    <a:pt x="74" y="113"/>
                  </a:moveTo>
                  <a:cubicBezTo>
                    <a:pt x="110" y="99"/>
                    <a:pt x="131" y="84"/>
                    <a:pt x="131" y="84"/>
                  </a:cubicBezTo>
                  <a:cubicBezTo>
                    <a:pt x="126" y="77"/>
                    <a:pt x="123" y="72"/>
                    <a:pt x="120" y="66"/>
                  </a:cubicBezTo>
                  <a:cubicBezTo>
                    <a:pt x="116" y="73"/>
                    <a:pt x="112" y="79"/>
                    <a:pt x="108" y="85"/>
                  </a:cubicBezTo>
                  <a:cubicBezTo>
                    <a:pt x="103" y="83"/>
                    <a:pt x="102" y="82"/>
                    <a:pt x="101" y="82"/>
                  </a:cubicBezTo>
                  <a:cubicBezTo>
                    <a:pt x="100" y="81"/>
                    <a:pt x="98" y="80"/>
                    <a:pt x="83" y="74"/>
                  </a:cubicBezTo>
                  <a:cubicBezTo>
                    <a:pt x="103" y="48"/>
                    <a:pt x="116" y="8"/>
                    <a:pt x="118" y="0"/>
                  </a:cubicBezTo>
                  <a:cubicBezTo>
                    <a:pt x="145" y="5"/>
                    <a:pt x="119" y="0"/>
                    <a:pt x="147" y="6"/>
                  </a:cubicBezTo>
                  <a:cubicBezTo>
                    <a:pt x="145" y="11"/>
                    <a:pt x="143" y="16"/>
                    <a:pt x="141" y="21"/>
                  </a:cubicBezTo>
                  <a:cubicBezTo>
                    <a:pt x="141" y="21"/>
                    <a:pt x="195" y="21"/>
                    <a:pt x="196" y="21"/>
                  </a:cubicBezTo>
                  <a:cubicBezTo>
                    <a:pt x="204" y="32"/>
                    <a:pt x="204" y="32"/>
                    <a:pt x="204" y="32"/>
                  </a:cubicBezTo>
                  <a:cubicBezTo>
                    <a:pt x="200" y="40"/>
                    <a:pt x="187" y="66"/>
                    <a:pt x="168" y="86"/>
                  </a:cubicBezTo>
                  <a:cubicBezTo>
                    <a:pt x="179" y="95"/>
                    <a:pt x="191" y="105"/>
                    <a:pt x="222" y="114"/>
                  </a:cubicBezTo>
                  <a:cubicBezTo>
                    <a:pt x="220" y="118"/>
                    <a:pt x="214" y="131"/>
                    <a:pt x="211" y="138"/>
                  </a:cubicBezTo>
                  <a:cubicBezTo>
                    <a:pt x="206" y="137"/>
                    <a:pt x="202" y="135"/>
                    <a:pt x="197" y="133"/>
                  </a:cubicBezTo>
                  <a:cubicBezTo>
                    <a:pt x="197" y="223"/>
                    <a:pt x="197" y="223"/>
                    <a:pt x="197" y="223"/>
                  </a:cubicBezTo>
                  <a:cubicBezTo>
                    <a:pt x="171" y="223"/>
                    <a:pt x="171" y="223"/>
                    <a:pt x="171" y="223"/>
                  </a:cubicBezTo>
                  <a:cubicBezTo>
                    <a:pt x="171" y="218"/>
                    <a:pt x="171" y="218"/>
                    <a:pt x="171" y="218"/>
                  </a:cubicBezTo>
                  <a:cubicBezTo>
                    <a:pt x="124" y="218"/>
                    <a:pt x="124" y="218"/>
                    <a:pt x="124" y="218"/>
                  </a:cubicBezTo>
                  <a:cubicBezTo>
                    <a:pt x="124" y="223"/>
                    <a:pt x="124" y="223"/>
                    <a:pt x="124" y="223"/>
                  </a:cubicBezTo>
                  <a:cubicBezTo>
                    <a:pt x="97" y="222"/>
                    <a:pt x="97" y="222"/>
                    <a:pt x="97" y="222"/>
                  </a:cubicBezTo>
                  <a:cubicBezTo>
                    <a:pt x="97" y="132"/>
                    <a:pt x="97" y="132"/>
                    <a:pt x="97" y="132"/>
                  </a:cubicBezTo>
                  <a:cubicBezTo>
                    <a:pt x="94" y="133"/>
                    <a:pt x="92" y="135"/>
                    <a:pt x="89" y="136"/>
                  </a:cubicBezTo>
                  <a:cubicBezTo>
                    <a:pt x="84" y="128"/>
                    <a:pt x="74" y="113"/>
                    <a:pt x="74" y="113"/>
                  </a:cubicBezTo>
                  <a:close/>
                  <a:moveTo>
                    <a:pt x="105" y="128"/>
                  </a:moveTo>
                  <a:cubicBezTo>
                    <a:pt x="185" y="128"/>
                    <a:pt x="185" y="128"/>
                    <a:pt x="185" y="128"/>
                  </a:cubicBezTo>
                  <a:cubicBezTo>
                    <a:pt x="166" y="119"/>
                    <a:pt x="148" y="103"/>
                    <a:pt x="148" y="103"/>
                  </a:cubicBezTo>
                  <a:cubicBezTo>
                    <a:pt x="134" y="112"/>
                    <a:pt x="120" y="121"/>
                    <a:pt x="105" y="128"/>
                  </a:cubicBezTo>
                  <a:close/>
                  <a:moveTo>
                    <a:pt x="124" y="194"/>
                  </a:moveTo>
                  <a:cubicBezTo>
                    <a:pt x="171" y="194"/>
                    <a:pt x="171" y="194"/>
                    <a:pt x="171" y="194"/>
                  </a:cubicBezTo>
                  <a:cubicBezTo>
                    <a:pt x="171" y="153"/>
                    <a:pt x="171" y="153"/>
                    <a:pt x="171" y="153"/>
                  </a:cubicBezTo>
                  <a:cubicBezTo>
                    <a:pt x="124" y="153"/>
                    <a:pt x="124" y="153"/>
                    <a:pt x="124" y="153"/>
                  </a:cubicBezTo>
                  <a:lnTo>
                    <a:pt x="124" y="194"/>
                  </a:lnTo>
                  <a:close/>
                  <a:moveTo>
                    <a:pt x="150" y="67"/>
                  </a:moveTo>
                  <a:cubicBezTo>
                    <a:pt x="153" y="64"/>
                    <a:pt x="162" y="54"/>
                    <a:pt x="167" y="45"/>
                  </a:cubicBezTo>
                  <a:cubicBezTo>
                    <a:pt x="138" y="45"/>
                    <a:pt x="138" y="45"/>
                    <a:pt x="138" y="45"/>
                  </a:cubicBezTo>
                  <a:cubicBezTo>
                    <a:pt x="144" y="59"/>
                    <a:pt x="146" y="61"/>
                    <a:pt x="150" y="67"/>
                  </a:cubicBezTo>
                  <a:close/>
                  <a:moveTo>
                    <a:pt x="0" y="65"/>
                  </a:moveTo>
                  <a:cubicBezTo>
                    <a:pt x="34" y="23"/>
                    <a:pt x="42" y="1"/>
                    <a:pt x="42" y="1"/>
                  </a:cubicBezTo>
                  <a:cubicBezTo>
                    <a:pt x="68" y="12"/>
                    <a:pt x="41" y="0"/>
                    <a:pt x="68" y="12"/>
                  </a:cubicBezTo>
                  <a:cubicBezTo>
                    <a:pt x="62" y="24"/>
                    <a:pt x="47" y="48"/>
                    <a:pt x="30" y="69"/>
                  </a:cubicBezTo>
                  <a:cubicBezTo>
                    <a:pt x="36" y="69"/>
                    <a:pt x="42" y="70"/>
                    <a:pt x="47" y="70"/>
                  </a:cubicBezTo>
                  <a:cubicBezTo>
                    <a:pt x="51" y="64"/>
                    <a:pt x="65" y="44"/>
                    <a:pt x="68" y="37"/>
                  </a:cubicBezTo>
                  <a:cubicBezTo>
                    <a:pt x="91" y="51"/>
                    <a:pt x="69" y="37"/>
                    <a:pt x="91" y="51"/>
                  </a:cubicBezTo>
                  <a:cubicBezTo>
                    <a:pt x="78" y="71"/>
                    <a:pt x="60" y="98"/>
                    <a:pt x="39" y="124"/>
                  </a:cubicBezTo>
                  <a:cubicBezTo>
                    <a:pt x="55" y="122"/>
                    <a:pt x="78" y="118"/>
                    <a:pt x="78" y="118"/>
                  </a:cubicBezTo>
                  <a:cubicBezTo>
                    <a:pt x="77" y="122"/>
                    <a:pt x="75" y="145"/>
                    <a:pt x="75" y="145"/>
                  </a:cubicBezTo>
                  <a:cubicBezTo>
                    <a:pt x="9" y="155"/>
                    <a:pt x="75" y="145"/>
                    <a:pt x="9" y="155"/>
                  </a:cubicBezTo>
                  <a:cubicBezTo>
                    <a:pt x="7" y="145"/>
                    <a:pt x="1" y="129"/>
                    <a:pt x="1" y="129"/>
                  </a:cubicBezTo>
                  <a:cubicBezTo>
                    <a:pt x="5" y="126"/>
                    <a:pt x="28" y="98"/>
                    <a:pt x="31" y="92"/>
                  </a:cubicBezTo>
                  <a:cubicBezTo>
                    <a:pt x="22" y="92"/>
                    <a:pt x="12" y="93"/>
                    <a:pt x="3" y="93"/>
                  </a:cubicBezTo>
                  <a:cubicBezTo>
                    <a:pt x="3" y="89"/>
                    <a:pt x="1" y="73"/>
                    <a:pt x="0" y="65"/>
                  </a:cubicBezTo>
                  <a:close/>
                  <a:moveTo>
                    <a:pt x="3" y="189"/>
                  </a:moveTo>
                  <a:cubicBezTo>
                    <a:pt x="15" y="186"/>
                    <a:pt x="72" y="168"/>
                    <a:pt x="84" y="163"/>
                  </a:cubicBezTo>
                  <a:cubicBezTo>
                    <a:pt x="82" y="191"/>
                    <a:pt x="81" y="192"/>
                    <a:pt x="81" y="192"/>
                  </a:cubicBezTo>
                  <a:cubicBezTo>
                    <a:pt x="74" y="194"/>
                    <a:pt x="19" y="215"/>
                    <a:pt x="15" y="217"/>
                  </a:cubicBezTo>
                  <a:cubicBezTo>
                    <a:pt x="14" y="214"/>
                    <a:pt x="8" y="198"/>
                    <a:pt x="3" y="18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grpSp>
          <p:nvGrpSpPr>
            <p:cNvPr id="74" name="组合 157"/>
            <p:cNvGrpSpPr/>
            <p:nvPr/>
          </p:nvGrpSpPr>
          <p:grpSpPr>
            <a:xfrm>
              <a:off x="386701" y="3265720"/>
              <a:ext cx="362830" cy="326686"/>
              <a:chOff x="421537" y="3278338"/>
              <a:chExt cx="312900" cy="281730"/>
            </a:xfrm>
            <a:grpFill/>
          </p:grpSpPr>
          <p:sp>
            <p:nvSpPr>
              <p:cNvPr id="75" name="Freeform 5"/>
              <p:cNvSpPr/>
              <p:nvPr/>
            </p:nvSpPr>
            <p:spPr bwMode="auto">
              <a:xfrm>
                <a:off x="531832" y="3291525"/>
                <a:ext cx="32369" cy="17983"/>
              </a:xfrm>
              <a:custGeom>
                <a:avLst/>
                <a:gdLst>
                  <a:gd name="T0" fmla="*/ 5 w 43"/>
                  <a:gd name="T1" fmla="*/ 17 h 23"/>
                  <a:gd name="T2" fmla="*/ 27 w 43"/>
                  <a:gd name="T3" fmla="*/ 4 h 23"/>
                  <a:gd name="T4" fmla="*/ 40 w 43"/>
                  <a:gd name="T5" fmla="*/ 5 h 23"/>
                  <a:gd name="T6" fmla="*/ 16 w 43"/>
                  <a:gd name="T7" fmla="*/ 19 h 23"/>
                  <a:gd name="T8" fmla="*/ 5 w 43"/>
                  <a:gd name="T9" fmla="*/ 17 h 23"/>
                </a:gdLst>
                <a:ahLst/>
                <a:cxnLst>
                  <a:cxn ang="0">
                    <a:pos x="T0" y="T1"/>
                  </a:cxn>
                  <a:cxn ang="0">
                    <a:pos x="T2" y="T3"/>
                  </a:cxn>
                  <a:cxn ang="0">
                    <a:pos x="T4" y="T5"/>
                  </a:cxn>
                  <a:cxn ang="0">
                    <a:pos x="T6" y="T7"/>
                  </a:cxn>
                  <a:cxn ang="0">
                    <a:pos x="T8" y="T9"/>
                  </a:cxn>
                </a:cxnLst>
                <a:rect l="0" t="0" r="r" b="b"/>
                <a:pathLst>
                  <a:path w="43" h="23">
                    <a:moveTo>
                      <a:pt x="5" y="17"/>
                    </a:moveTo>
                    <a:cubicBezTo>
                      <a:pt x="11" y="11"/>
                      <a:pt x="19" y="7"/>
                      <a:pt x="27" y="4"/>
                    </a:cubicBezTo>
                    <a:cubicBezTo>
                      <a:pt x="29" y="4"/>
                      <a:pt x="43" y="0"/>
                      <a:pt x="40" y="5"/>
                    </a:cubicBezTo>
                    <a:cubicBezTo>
                      <a:pt x="34" y="13"/>
                      <a:pt x="24" y="16"/>
                      <a:pt x="16" y="19"/>
                    </a:cubicBezTo>
                    <a:cubicBezTo>
                      <a:pt x="14" y="20"/>
                      <a:pt x="0" y="23"/>
                      <a:pt x="5" y="17"/>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6" name="Freeform 6"/>
              <p:cNvSpPr/>
              <p:nvPr/>
            </p:nvSpPr>
            <p:spPr bwMode="auto">
              <a:xfrm>
                <a:off x="565400" y="3283133"/>
                <a:ext cx="32369" cy="16784"/>
              </a:xfrm>
              <a:custGeom>
                <a:avLst/>
                <a:gdLst>
                  <a:gd name="T0" fmla="*/ 3 w 43"/>
                  <a:gd name="T1" fmla="*/ 14 h 21"/>
                  <a:gd name="T2" fmla="*/ 25 w 43"/>
                  <a:gd name="T3" fmla="*/ 4 h 21"/>
                  <a:gd name="T4" fmla="*/ 43 w 43"/>
                  <a:gd name="T5" fmla="*/ 6 h 21"/>
                  <a:gd name="T6" fmla="*/ 19 w 43"/>
                  <a:gd name="T7" fmla="*/ 17 h 21"/>
                  <a:gd name="T8" fmla="*/ 3 w 43"/>
                  <a:gd name="T9" fmla="*/ 14 h 21"/>
                </a:gdLst>
                <a:ahLst/>
                <a:cxnLst>
                  <a:cxn ang="0">
                    <a:pos x="T0" y="T1"/>
                  </a:cxn>
                  <a:cxn ang="0">
                    <a:pos x="T2" y="T3"/>
                  </a:cxn>
                  <a:cxn ang="0">
                    <a:pos x="T4" y="T5"/>
                  </a:cxn>
                  <a:cxn ang="0">
                    <a:pos x="T6" y="T7"/>
                  </a:cxn>
                  <a:cxn ang="0">
                    <a:pos x="T8" y="T9"/>
                  </a:cxn>
                </a:cxnLst>
                <a:rect l="0" t="0" r="r" b="b"/>
                <a:pathLst>
                  <a:path w="43" h="21">
                    <a:moveTo>
                      <a:pt x="3" y="14"/>
                    </a:moveTo>
                    <a:cubicBezTo>
                      <a:pt x="8" y="8"/>
                      <a:pt x="17" y="6"/>
                      <a:pt x="25" y="4"/>
                    </a:cubicBezTo>
                    <a:cubicBezTo>
                      <a:pt x="29" y="3"/>
                      <a:pt x="43" y="0"/>
                      <a:pt x="43" y="6"/>
                    </a:cubicBezTo>
                    <a:cubicBezTo>
                      <a:pt x="39" y="14"/>
                      <a:pt x="26" y="16"/>
                      <a:pt x="19" y="17"/>
                    </a:cubicBezTo>
                    <a:cubicBezTo>
                      <a:pt x="16" y="18"/>
                      <a:pt x="0" y="21"/>
                      <a:pt x="3" y="1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7" name="Freeform 7"/>
              <p:cNvSpPr/>
              <p:nvPr/>
            </p:nvSpPr>
            <p:spPr bwMode="auto">
              <a:xfrm>
                <a:off x="603763" y="3280736"/>
                <a:ext cx="31170" cy="11989"/>
              </a:xfrm>
              <a:custGeom>
                <a:avLst/>
                <a:gdLst>
                  <a:gd name="T0" fmla="*/ 0 w 42"/>
                  <a:gd name="T1" fmla="*/ 9 h 16"/>
                  <a:gd name="T2" fmla="*/ 21 w 42"/>
                  <a:gd name="T3" fmla="*/ 2 h 16"/>
                  <a:gd name="T4" fmla="*/ 42 w 42"/>
                  <a:gd name="T5" fmla="*/ 6 h 16"/>
                  <a:gd name="T6" fmla="*/ 21 w 42"/>
                  <a:gd name="T7" fmla="*/ 14 h 16"/>
                  <a:gd name="T8" fmla="*/ 0 w 42"/>
                  <a:gd name="T9" fmla="*/ 9 h 16"/>
                </a:gdLst>
                <a:ahLst/>
                <a:cxnLst>
                  <a:cxn ang="0">
                    <a:pos x="T0" y="T1"/>
                  </a:cxn>
                  <a:cxn ang="0">
                    <a:pos x="T2" y="T3"/>
                  </a:cxn>
                  <a:cxn ang="0">
                    <a:pos x="T4" y="T5"/>
                  </a:cxn>
                  <a:cxn ang="0">
                    <a:pos x="T6" y="T7"/>
                  </a:cxn>
                  <a:cxn ang="0">
                    <a:pos x="T8" y="T9"/>
                  </a:cxn>
                </a:cxnLst>
                <a:rect l="0" t="0" r="r" b="b"/>
                <a:pathLst>
                  <a:path w="42" h="16">
                    <a:moveTo>
                      <a:pt x="0" y="9"/>
                    </a:moveTo>
                    <a:cubicBezTo>
                      <a:pt x="3" y="2"/>
                      <a:pt x="15" y="2"/>
                      <a:pt x="21" y="2"/>
                    </a:cubicBezTo>
                    <a:cubicBezTo>
                      <a:pt x="27" y="1"/>
                      <a:pt x="39" y="0"/>
                      <a:pt x="42" y="6"/>
                    </a:cubicBezTo>
                    <a:cubicBezTo>
                      <a:pt x="42" y="13"/>
                      <a:pt x="26" y="14"/>
                      <a:pt x="21" y="14"/>
                    </a:cubicBezTo>
                    <a:cubicBezTo>
                      <a:pt x="17" y="14"/>
                      <a:pt x="0" y="16"/>
                      <a:pt x="0" y="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8" name="Freeform 8"/>
              <p:cNvSpPr/>
              <p:nvPr/>
            </p:nvSpPr>
            <p:spPr bwMode="auto">
              <a:xfrm>
                <a:off x="492270" y="3317900"/>
                <a:ext cx="28772" cy="22778"/>
              </a:xfrm>
              <a:custGeom>
                <a:avLst/>
                <a:gdLst>
                  <a:gd name="T0" fmla="*/ 4 w 39"/>
                  <a:gd name="T1" fmla="*/ 22 h 30"/>
                  <a:gd name="T2" fmla="*/ 26 w 39"/>
                  <a:gd name="T3" fmla="*/ 4 h 30"/>
                  <a:gd name="T4" fmla="*/ 35 w 39"/>
                  <a:gd name="T5" fmla="*/ 7 h 30"/>
                  <a:gd name="T6" fmla="*/ 10 w 39"/>
                  <a:gd name="T7" fmla="*/ 27 h 30"/>
                  <a:gd name="T8" fmla="*/ 4 w 39"/>
                  <a:gd name="T9" fmla="*/ 22 h 30"/>
                </a:gdLst>
                <a:ahLst/>
                <a:cxnLst>
                  <a:cxn ang="0">
                    <a:pos x="T0" y="T1"/>
                  </a:cxn>
                  <a:cxn ang="0">
                    <a:pos x="T2" y="T3"/>
                  </a:cxn>
                  <a:cxn ang="0">
                    <a:pos x="T4" y="T5"/>
                  </a:cxn>
                  <a:cxn ang="0">
                    <a:pos x="T6" y="T7"/>
                  </a:cxn>
                  <a:cxn ang="0">
                    <a:pos x="T8" y="T9"/>
                  </a:cxn>
                </a:cxnLst>
                <a:rect l="0" t="0" r="r" b="b"/>
                <a:pathLst>
                  <a:path w="39" h="30">
                    <a:moveTo>
                      <a:pt x="4" y="22"/>
                    </a:moveTo>
                    <a:cubicBezTo>
                      <a:pt x="10" y="14"/>
                      <a:pt x="18" y="8"/>
                      <a:pt x="26" y="4"/>
                    </a:cubicBezTo>
                    <a:cubicBezTo>
                      <a:pt x="31" y="2"/>
                      <a:pt x="39" y="0"/>
                      <a:pt x="35" y="7"/>
                    </a:cubicBezTo>
                    <a:cubicBezTo>
                      <a:pt x="29" y="16"/>
                      <a:pt x="20" y="22"/>
                      <a:pt x="10" y="27"/>
                    </a:cubicBezTo>
                    <a:cubicBezTo>
                      <a:pt x="5" y="30"/>
                      <a:pt x="0" y="28"/>
                      <a:pt x="4" y="2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79" name="Freeform 9"/>
              <p:cNvSpPr/>
              <p:nvPr/>
            </p:nvSpPr>
            <p:spPr bwMode="auto">
              <a:xfrm>
                <a:off x="519843" y="3305911"/>
                <a:ext cx="34767" cy="22778"/>
              </a:xfrm>
              <a:custGeom>
                <a:avLst/>
                <a:gdLst>
                  <a:gd name="T0" fmla="*/ 5 w 47"/>
                  <a:gd name="T1" fmla="*/ 21 h 30"/>
                  <a:gd name="T2" fmla="*/ 30 w 47"/>
                  <a:gd name="T3" fmla="*/ 4 h 30"/>
                  <a:gd name="T4" fmla="*/ 44 w 47"/>
                  <a:gd name="T5" fmla="*/ 8 h 30"/>
                  <a:gd name="T6" fmla="*/ 17 w 47"/>
                  <a:gd name="T7" fmla="*/ 27 h 30"/>
                  <a:gd name="T8" fmla="*/ 5 w 47"/>
                  <a:gd name="T9" fmla="*/ 21 h 30"/>
                </a:gdLst>
                <a:ahLst/>
                <a:cxnLst>
                  <a:cxn ang="0">
                    <a:pos x="T0" y="T1"/>
                  </a:cxn>
                  <a:cxn ang="0">
                    <a:pos x="T2" y="T3"/>
                  </a:cxn>
                  <a:cxn ang="0">
                    <a:pos x="T4" y="T5"/>
                  </a:cxn>
                  <a:cxn ang="0">
                    <a:pos x="T6" y="T7"/>
                  </a:cxn>
                  <a:cxn ang="0">
                    <a:pos x="T8" y="T9"/>
                  </a:cxn>
                </a:cxnLst>
                <a:rect l="0" t="0" r="r" b="b"/>
                <a:pathLst>
                  <a:path w="47" h="30">
                    <a:moveTo>
                      <a:pt x="5" y="21"/>
                    </a:moveTo>
                    <a:cubicBezTo>
                      <a:pt x="11" y="13"/>
                      <a:pt x="20" y="8"/>
                      <a:pt x="30" y="4"/>
                    </a:cubicBezTo>
                    <a:cubicBezTo>
                      <a:pt x="34" y="3"/>
                      <a:pt x="47" y="0"/>
                      <a:pt x="44" y="8"/>
                    </a:cubicBezTo>
                    <a:cubicBezTo>
                      <a:pt x="38" y="17"/>
                      <a:pt x="27" y="23"/>
                      <a:pt x="17" y="27"/>
                    </a:cubicBezTo>
                    <a:cubicBezTo>
                      <a:pt x="12" y="28"/>
                      <a:pt x="0" y="30"/>
                      <a:pt x="5" y="2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0" name="Freeform 10"/>
              <p:cNvSpPr/>
              <p:nvPr/>
            </p:nvSpPr>
            <p:spPr bwMode="auto">
              <a:xfrm>
                <a:off x="557008" y="3296321"/>
                <a:ext cx="37164" cy="20380"/>
              </a:xfrm>
              <a:custGeom>
                <a:avLst/>
                <a:gdLst>
                  <a:gd name="T0" fmla="*/ 3 w 50"/>
                  <a:gd name="T1" fmla="*/ 18 h 27"/>
                  <a:gd name="T2" fmla="*/ 30 w 50"/>
                  <a:gd name="T3" fmla="*/ 3 h 27"/>
                  <a:gd name="T4" fmla="*/ 50 w 50"/>
                  <a:gd name="T5" fmla="*/ 8 h 27"/>
                  <a:gd name="T6" fmla="*/ 22 w 50"/>
                  <a:gd name="T7" fmla="*/ 24 h 27"/>
                  <a:gd name="T8" fmla="*/ 3 w 50"/>
                  <a:gd name="T9" fmla="*/ 18 h 27"/>
                </a:gdLst>
                <a:ahLst/>
                <a:cxnLst>
                  <a:cxn ang="0">
                    <a:pos x="T0" y="T1"/>
                  </a:cxn>
                  <a:cxn ang="0">
                    <a:pos x="T2" y="T3"/>
                  </a:cxn>
                  <a:cxn ang="0">
                    <a:pos x="T4" y="T5"/>
                  </a:cxn>
                  <a:cxn ang="0">
                    <a:pos x="T6" y="T7"/>
                  </a:cxn>
                  <a:cxn ang="0">
                    <a:pos x="T8" y="T9"/>
                  </a:cxn>
                </a:cxnLst>
                <a:rect l="0" t="0" r="r" b="b"/>
                <a:pathLst>
                  <a:path w="50" h="27">
                    <a:moveTo>
                      <a:pt x="3" y="18"/>
                    </a:moveTo>
                    <a:cubicBezTo>
                      <a:pt x="9" y="9"/>
                      <a:pt x="20" y="5"/>
                      <a:pt x="30" y="3"/>
                    </a:cubicBezTo>
                    <a:cubicBezTo>
                      <a:pt x="35" y="2"/>
                      <a:pt x="50" y="0"/>
                      <a:pt x="50" y="8"/>
                    </a:cubicBezTo>
                    <a:cubicBezTo>
                      <a:pt x="46" y="19"/>
                      <a:pt x="31" y="22"/>
                      <a:pt x="22" y="24"/>
                    </a:cubicBezTo>
                    <a:cubicBezTo>
                      <a:pt x="17" y="25"/>
                      <a:pt x="0" y="27"/>
                      <a:pt x="3"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1" name="Freeform 11"/>
              <p:cNvSpPr/>
              <p:nvPr/>
            </p:nvSpPr>
            <p:spPr bwMode="auto">
              <a:xfrm>
                <a:off x="601365" y="3292724"/>
                <a:ext cx="37164" cy="16784"/>
              </a:xfrm>
              <a:custGeom>
                <a:avLst/>
                <a:gdLst>
                  <a:gd name="T0" fmla="*/ 0 w 50"/>
                  <a:gd name="T1" fmla="*/ 12 h 22"/>
                  <a:gd name="T2" fmla="*/ 25 w 50"/>
                  <a:gd name="T3" fmla="*/ 1 h 22"/>
                  <a:gd name="T4" fmla="*/ 50 w 50"/>
                  <a:gd name="T5" fmla="*/ 9 h 22"/>
                  <a:gd name="T6" fmla="*/ 25 w 50"/>
                  <a:gd name="T7" fmla="*/ 22 h 22"/>
                  <a:gd name="T8" fmla="*/ 0 w 50"/>
                  <a:gd name="T9" fmla="*/ 12 h 22"/>
                </a:gdLst>
                <a:ahLst/>
                <a:cxnLst>
                  <a:cxn ang="0">
                    <a:pos x="T0" y="T1"/>
                  </a:cxn>
                  <a:cxn ang="0">
                    <a:pos x="T2" y="T3"/>
                  </a:cxn>
                  <a:cxn ang="0">
                    <a:pos x="T4" y="T5"/>
                  </a:cxn>
                  <a:cxn ang="0">
                    <a:pos x="T6" y="T7"/>
                  </a:cxn>
                  <a:cxn ang="0">
                    <a:pos x="T8" y="T9"/>
                  </a:cxn>
                </a:cxnLst>
                <a:rect l="0" t="0" r="r" b="b"/>
                <a:pathLst>
                  <a:path w="50" h="22">
                    <a:moveTo>
                      <a:pt x="0" y="12"/>
                    </a:moveTo>
                    <a:cubicBezTo>
                      <a:pt x="3" y="3"/>
                      <a:pt x="17" y="1"/>
                      <a:pt x="25" y="1"/>
                    </a:cubicBezTo>
                    <a:cubicBezTo>
                      <a:pt x="33" y="0"/>
                      <a:pt x="47" y="0"/>
                      <a:pt x="50" y="9"/>
                    </a:cubicBezTo>
                    <a:cubicBezTo>
                      <a:pt x="50" y="19"/>
                      <a:pt x="32" y="21"/>
                      <a:pt x="25" y="22"/>
                    </a:cubicBezTo>
                    <a:cubicBezTo>
                      <a:pt x="18" y="22"/>
                      <a:pt x="0" y="22"/>
                      <a:pt x="0" y="1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2" name="Freeform 12"/>
              <p:cNvSpPr/>
              <p:nvPr/>
            </p:nvSpPr>
            <p:spPr bwMode="auto">
              <a:xfrm>
                <a:off x="477883" y="3340678"/>
                <a:ext cx="28772" cy="29971"/>
              </a:xfrm>
              <a:custGeom>
                <a:avLst/>
                <a:gdLst>
                  <a:gd name="T0" fmla="*/ 3 w 37"/>
                  <a:gd name="T1" fmla="*/ 26 h 40"/>
                  <a:gd name="T2" fmla="*/ 26 w 37"/>
                  <a:gd name="T3" fmla="*/ 3 h 40"/>
                  <a:gd name="T4" fmla="*/ 34 w 37"/>
                  <a:gd name="T5" fmla="*/ 11 h 40"/>
                  <a:gd name="T6" fmla="*/ 9 w 37"/>
                  <a:gd name="T7" fmla="*/ 37 h 40"/>
                  <a:gd name="T8" fmla="*/ 3 w 37"/>
                  <a:gd name="T9" fmla="*/ 26 h 40"/>
                </a:gdLst>
                <a:ahLst/>
                <a:cxnLst>
                  <a:cxn ang="0">
                    <a:pos x="T0" y="T1"/>
                  </a:cxn>
                  <a:cxn ang="0">
                    <a:pos x="T2" y="T3"/>
                  </a:cxn>
                  <a:cxn ang="0">
                    <a:pos x="T4" y="T5"/>
                  </a:cxn>
                  <a:cxn ang="0">
                    <a:pos x="T6" y="T7"/>
                  </a:cxn>
                  <a:cxn ang="0">
                    <a:pos x="T8" y="T9"/>
                  </a:cxn>
                </a:cxnLst>
                <a:rect l="0" t="0" r="r" b="b"/>
                <a:pathLst>
                  <a:path w="37" h="40">
                    <a:moveTo>
                      <a:pt x="3" y="26"/>
                    </a:moveTo>
                    <a:cubicBezTo>
                      <a:pt x="8" y="16"/>
                      <a:pt x="16" y="8"/>
                      <a:pt x="26" y="3"/>
                    </a:cubicBezTo>
                    <a:cubicBezTo>
                      <a:pt x="33" y="0"/>
                      <a:pt x="37" y="4"/>
                      <a:pt x="34" y="11"/>
                    </a:cubicBezTo>
                    <a:cubicBezTo>
                      <a:pt x="29" y="22"/>
                      <a:pt x="20" y="31"/>
                      <a:pt x="9" y="37"/>
                    </a:cubicBezTo>
                    <a:cubicBezTo>
                      <a:pt x="1" y="40"/>
                      <a:pt x="0" y="32"/>
                      <a:pt x="3" y="26"/>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3" name="Freeform 13"/>
              <p:cNvSpPr/>
              <p:nvPr/>
            </p:nvSpPr>
            <p:spPr bwMode="auto">
              <a:xfrm>
                <a:off x="506656" y="3327491"/>
                <a:ext cx="38363" cy="29971"/>
              </a:xfrm>
              <a:custGeom>
                <a:avLst/>
                <a:gdLst>
                  <a:gd name="T0" fmla="*/ 4 w 50"/>
                  <a:gd name="T1" fmla="*/ 25 h 39"/>
                  <a:gd name="T2" fmla="*/ 31 w 50"/>
                  <a:gd name="T3" fmla="*/ 2 h 39"/>
                  <a:gd name="T4" fmla="*/ 47 w 50"/>
                  <a:gd name="T5" fmla="*/ 11 h 39"/>
                  <a:gd name="T6" fmla="*/ 17 w 50"/>
                  <a:gd name="T7" fmla="*/ 37 h 39"/>
                  <a:gd name="T8" fmla="*/ 4 w 50"/>
                  <a:gd name="T9" fmla="*/ 25 h 39"/>
                </a:gdLst>
                <a:ahLst/>
                <a:cxnLst>
                  <a:cxn ang="0">
                    <a:pos x="T0" y="T1"/>
                  </a:cxn>
                  <a:cxn ang="0">
                    <a:pos x="T2" y="T3"/>
                  </a:cxn>
                  <a:cxn ang="0">
                    <a:pos x="T4" y="T5"/>
                  </a:cxn>
                  <a:cxn ang="0">
                    <a:pos x="T6" y="T7"/>
                  </a:cxn>
                  <a:cxn ang="0">
                    <a:pos x="T8" y="T9"/>
                  </a:cxn>
                </a:cxnLst>
                <a:rect l="0" t="0" r="r" b="b"/>
                <a:pathLst>
                  <a:path w="50" h="39">
                    <a:moveTo>
                      <a:pt x="4" y="25"/>
                    </a:moveTo>
                    <a:cubicBezTo>
                      <a:pt x="9" y="14"/>
                      <a:pt x="20" y="7"/>
                      <a:pt x="31" y="2"/>
                    </a:cubicBezTo>
                    <a:cubicBezTo>
                      <a:pt x="39" y="0"/>
                      <a:pt x="50" y="1"/>
                      <a:pt x="47" y="11"/>
                    </a:cubicBezTo>
                    <a:cubicBezTo>
                      <a:pt x="41" y="24"/>
                      <a:pt x="29" y="32"/>
                      <a:pt x="17" y="37"/>
                    </a:cubicBezTo>
                    <a:cubicBezTo>
                      <a:pt x="8" y="39"/>
                      <a:pt x="0" y="35"/>
                      <a:pt x="4" y="2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4" name="Freeform 14"/>
              <p:cNvSpPr/>
              <p:nvPr/>
            </p:nvSpPr>
            <p:spPr bwMode="auto">
              <a:xfrm>
                <a:off x="464696" y="3369451"/>
                <a:ext cx="27574" cy="38363"/>
              </a:xfrm>
              <a:custGeom>
                <a:avLst/>
                <a:gdLst>
                  <a:gd name="T0" fmla="*/ 2 w 36"/>
                  <a:gd name="T1" fmla="*/ 31 h 51"/>
                  <a:gd name="T2" fmla="*/ 25 w 36"/>
                  <a:gd name="T3" fmla="*/ 4 h 51"/>
                  <a:gd name="T4" fmla="*/ 34 w 36"/>
                  <a:gd name="T5" fmla="*/ 19 h 51"/>
                  <a:gd name="T6" fmla="*/ 10 w 36"/>
                  <a:gd name="T7" fmla="*/ 49 h 51"/>
                  <a:gd name="T8" fmla="*/ 2 w 36"/>
                  <a:gd name="T9" fmla="*/ 31 h 51"/>
                </a:gdLst>
                <a:ahLst/>
                <a:cxnLst>
                  <a:cxn ang="0">
                    <a:pos x="T0" y="T1"/>
                  </a:cxn>
                  <a:cxn ang="0">
                    <a:pos x="T2" y="T3"/>
                  </a:cxn>
                  <a:cxn ang="0">
                    <a:pos x="T4" y="T5"/>
                  </a:cxn>
                  <a:cxn ang="0">
                    <a:pos x="T6" y="T7"/>
                  </a:cxn>
                  <a:cxn ang="0">
                    <a:pos x="T8" y="T9"/>
                  </a:cxn>
                </a:cxnLst>
                <a:rect l="0" t="0" r="r" b="b"/>
                <a:pathLst>
                  <a:path w="36" h="51">
                    <a:moveTo>
                      <a:pt x="2" y="31"/>
                    </a:moveTo>
                    <a:cubicBezTo>
                      <a:pt x="6" y="20"/>
                      <a:pt x="14" y="10"/>
                      <a:pt x="25" y="4"/>
                    </a:cubicBezTo>
                    <a:cubicBezTo>
                      <a:pt x="35" y="0"/>
                      <a:pt x="36" y="11"/>
                      <a:pt x="34" y="19"/>
                    </a:cubicBezTo>
                    <a:cubicBezTo>
                      <a:pt x="30" y="31"/>
                      <a:pt x="22" y="44"/>
                      <a:pt x="10" y="49"/>
                    </a:cubicBezTo>
                    <a:cubicBezTo>
                      <a:pt x="0" y="51"/>
                      <a:pt x="0" y="38"/>
                      <a:pt x="2"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5" name="Freeform 15"/>
              <p:cNvSpPr/>
              <p:nvPr/>
            </p:nvSpPr>
            <p:spPr bwMode="auto">
              <a:xfrm>
                <a:off x="494667" y="3358661"/>
                <a:ext cx="38363" cy="39562"/>
              </a:xfrm>
              <a:custGeom>
                <a:avLst/>
                <a:gdLst>
                  <a:gd name="T0" fmla="*/ 3 w 51"/>
                  <a:gd name="T1" fmla="*/ 31 h 53"/>
                  <a:gd name="T2" fmla="*/ 31 w 51"/>
                  <a:gd name="T3" fmla="*/ 3 h 53"/>
                  <a:gd name="T4" fmla="*/ 49 w 51"/>
                  <a:gd name="T5" fmla="*/ 19 h 53"/>
                  <a:gd name="T6" fmla="*/ 18 w 51"/>
                  <a:gd name="T7" fmla="*/ 51 h 53"/>
                  <a:gd name="T8" fmla="*/ 3 w 51"/>
                  <a:gd name="T9" fmla="*/ 31 h 53"/>
                </a:gdLst>
                <a:ahLst/>
                <a:cxnLst>
                  <a:cxn ang="0">
                    <a:pos x="T0" y="T1"/>
                  </a:cxn>
                  <a:cxn ang="0">
                    <a:pos x="T2" y="T3"/>
                  </a:cxn>
                  <a:cxn ang="0">
                    <a:pos x="T4" y="T5"/>
                  </a:cxn>
                  <a:cxn ang="0">
                    <a:pos x="T6" y="T7"/>
                  </a:cxn>
                  <a:cxn ang="0">
                    <a:pos x="T8" y="T9"/>
                  </a:cxn>
                </a:cxnLst>
                <a:rect l="0" t="0" r="r" b="b"/>
                <a:pathLst>
                  <a:path w="51" h="53">
                    <a:moveTo>
                      <a:pt x="3" y="31"/>
                    </a:moveTo>
                    <a:cubicBezTo>
                      <a:pt x="8" y="18"/>
                      <a:pt x="18" y="7"/>
                      <a:pt x="31" y="3"/>
                    </a:cubicBezTo>
                    <a:cubicBezTo>
                      <a:pt x="43" y="0"/>
                      <a:pt x="51" y="7"/>
                      <a:pt x="49" y="19"/>
                    </a:cubicBezTo>
                    <a:cubicBezTo>
                      <a:pt x="44" y="34"/>
                      <a:pt x="33" y="46"/>
                      <a:pt x="18" y="51"/>
                    </a:cubicBezTo>
                    <a:cubicBezTo>
                      <a:pt x="6" y="53"/>
                      <a:pt x="0" y="42"/>
                      <a:pt x="3" y="3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6" name="Freeform 16"/>
              <p:cNvSpPr/>
              <p:nvPr/>
            </p:nvSpPr>
            <p:spPr bwMode="auto">
              <a:xfrm>
                <a:off x="455105" y="3410212"/>
                <a:ext cx="25176" cy="41960"/>
              </a:xfrm>
              <a:custGeom>
                <a:avLst/>
                <a:gdLst>
                  <a:gd name="T0" fmla="*/ 2 w 34"/>
                  <a:gd name="T1" fmla="*/ 32 h 56"/>
                  <a:gd name="T2" fmla="*/ 21 w 34"/>
                  <a:gd name="T3" fmla="*/ 3 h 56"/>
                  <a:gd name="T4" fmla="*/ 33 w 34"/>
                  <a:gd name="T5" fmla="*/ 25 h 56"/>
                  <a:gd name="T6" fmla="*/ 12 w 34"/>
                  <a:gd name="T7" fmla="*/ 56 h 56"/>
                  <a:gd name="T8" fmla="*/ 2 w 34"/>
                  <a:gd name="T9" fmla="*/ 32 h 56"/>
                </a:gdLst>
                <a:ahLst/>
                <a:cxnLst>
                  <a:cxn ang="0">
                    <a:pos x="T0" y="T1"/>
                  </a:cxn>
                  <a:cxn ang="0">
                    <a:pos x="T2" y="T3"/>
                  </a:cxn>
                  <a:cxn ang="0">
                    <a:pos x="T4" y="T5"/>
                  </a:cxn>
                  <a:cxn ang="0">
                    <a:pos x="T6" y="T7"/>
                  </a:cxn>
                  <a:cxn ang="0">
                    <a:pos x="T8" y="T9"/>
                  </a:cxn>
                </a:cxnLst>
                <a:rect l="0" t="0" r="r" b="b"/>
                <a:pathLst>
                  <a:path w="34" h="56">
                    <a:moveTo>
                      <a:pt x="2" y="32"/>
                    </a:moveTo>
                    <a:cubicBezTo>
                      <a:pt x="4" y="21"/>
                      <a:pt x="10" y="7"/>
                      <a:pt x="21" y="3"/>
                    </a:cubicBezTo>
                    <a:cubicBezTo>
                      <a:pt x="33" y="0"/>
                      <a:pt x="34" y="17"/>
                      <a:pt x="33" y="25"/>
                    </a:cubicBezTo>
                    <a:cubicBezTo>
                      <a:pt x="31" y="37"/>
                      <a:pt x="25" y="53"/>
                      <a:pt x="12" y="56"/>
                    </a:cubicBezTo>
                    <a:cubicBezTo>
                      <a:pt x="1" y="56"/>
                      <a:pt x="0" y="40"/>
                      <a:pt x="2" y="3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7" name="Freeform 17"/>
              <p:cNvSpPr/>
              <p:nvPr/>
            </p:nvSpPr>
            <p:spPr bwMode="auto">
              <a:xfrm>
                <a:off x="485076" y="3401820"/>
                <a:ext cx="37164" cy="46755"/>
              </a:xfrm>
              <a:custGeom>
                <a:avLst/>
                <a:gdLst>
                  <a:gd name="T0" fmla="*/ 1 w 50"/>
                  <a:gd name="T1" fmla="*/ 35 h 62"/>
                  <a:gd name="T2" fmla="*/ 28 w 50"/>
                  <a:gd name="T3" fmla="*/ 2 h 62"/>
                  <a:gd name="T4" fmla="*/ 49 w 50"/>
                  <a:gd name="T5" fmla="*/ 27 h 62"/>
                  <a:gd name="T6" fmla="*/ 20 w 50"/>
                  <a:gd name="T7" fmla="*/ 62 h 62"/>
                  <a:gd name="T8" fmla="*/ 1 w 50"/>
                  <a:gd name="T9" fmla="*/ 35 h 62"/>
                </a:gdLst>
                <a:ahLst/>
                <a:cxnLst>
                  <a:cxn ang="0">
                    <a:pos x="T0" y="T1"/>
                  </a:cxn>
                  <a:cxn ang="0">
                    <a:pos x="T2" y="T3"/>
                  </a:cxn>
                  <a:cxn ang="0">
                    <a:pos x="T4" y="T5"/>
                  </a:cxn>
                  <a:cxn ang="0">
                    <a:pos x="T6" y="T7"/>
                  </a:cxn>
                  <a:cxn ang="0">
                    <a:pos x="T8" y="T9"/>
                  </a:cxn>
                </a:cxnLst>
                <a:rect l="0" t="0" r="r" b="b"/>
                <a:pathLst>
                  <a:path w="50" h="62">
                    <a:moveTo>
                      <a:pt x="1" y="35"/>
                    </a:moveTo>
                    <a:cubicBezTo>
                      <a:pt x="4" y="20"/>
                      <a:pt x="14" y="6"/>
                      <a:pt x="28" y="2"/>
                    </a:cubicBezTo>
                    <a:cubicBezTo>
                      <a:pt x="43" y="0"/>
                      <a:pt x="50" y="14"/>
                      <a:pt x="49" y="27"/>
                    </a:cubicBezTo>
                    <a:cubicBezTo>
                      <a:pt x="47" y="43"/>
                      <a:pt x="36" y="59"/>
                      <a:pt x="20" y="62"/>
                    </a:cubicBezTo>
                    <a:cubicBezTo>
                      <a:pt x="5" y="62"/>
                      <a:pt x="0" y="47"/>
                      <a:pt x="1" y="3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8" name="Freeform 18"/>
              <p:cNvSpPr/>
              <p:nvPr/>
            </p:nvSpPr>
            <p:spPr bwMode="auto">
              <a:xfrm>
                <a:off x="529434" y="3394626"/>
                <a:ext cx="49153" cy="51551"/>
              </a:xfrm>
              <a:custGeom>
                <a:avLst/>
                <a:gdLst>
                  <a:gd name="T0" fmla="*/ 1 w 65"/>
                  <a:gd name="T1" fmla="*/ 36 h 68"/>
                  <a:gd name="T2" fmla="*/ 35 w 65"/>
                  <a:gd name="T3" fmla="*/ 1 h 68"/>
                  <a:gd name="T4" fmla="*/ 65 w 65"/>
                  <a:gd name="T5" fmla="*/ 30 h 68"/>
                  <a:gd name="T6" fmla="*/ 29 w 65"/>
                  <a:gd name="T7" fmla="*/ 66 h 68"/>
                  <a:gd name="T8" fmla="*/ 1 w 65"/>
                  <a:gd name="T9" fmla="*/ 36 h 68"/>
                </a:gdLst>
                <a:ahLst/>
                <a:cxnLst>
                  <a:cxn ang="0">
                    <a:pos x="T0" y="T1"/>
                  </a:cxn>
                  <a:cxn ang="0">
                    <a:pos x="T2" y="T3"/>
                  </a:cxn>
                  <a:cxn ang="0">
                    <a:pos x="T4" y="T5"/>
                  </a:cxn>
                  <a:cxn ang="0">
                    <a:pos x="T6" y="T7"/>
                  </a:cxn>
                  <a:cxn ang="0">
                    <a:pos x="T8" y="T9"/>
                  </a:cxn>
                </a:cxnLst>
                <a:rect l="0" t="0" r="r" b="b"/>
                <a:pathLst>
                  <a:path w="65" h="68">
                    <a:moveTo>
                      <a:pt x="1" y="36"/>
                    </a:moveTo>
                    <a:cubicBezTo>
                      <a:pt x="4" y="18"/>
                      <a:pt x="18" y="4"/>
                      <a:pt x="35" y="1"/>
                    </a:cubicBezTo>
                    <a:cubicBezTo>
                      <a:pt x="52" y="0"/>
                      <a:pt x="65" y="13"/>
                      <a:pt x="65" y="30"/>
                    </a:cubicBezTo>
                    <a:cubicBezTo>
                      <a:pt x="63" y="48"/>
                      <a:pt x="48" y="65"/>
                      <a:pt x="29" y="66"/>
                    </a:cubicBezTo>
                    <a:cubicBezTo>
                      <a:pt x="12" y="68"/>
                      <a:pt x="0" y="52"/>
                      <a:pt x="1" y="36"/>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89" name="Freeform 19"/>
              <p:cNvSpPr/>
              <p:nvPr/>
            </p:nvSpPr>
            <p:spPr bwMode="auto">
              <a:xfrm>
                <a:off x="585780" y="3391030"/>
                <a:ext cx="53948" cy="51551"/>
              </a:xfrm>
              <a:custGeom>
                <a:avLst/>
                <a:gdLst>
                  <a:gd name="T0" fmla="*/ 1 w 72"/>
                  <a:gd name="T1" fmla="*/ 34 h 68"/>
                  <a:gd name="T2" fmla="*/ 37 w 72"/>
                  <a:gd name="T3" fmla="*/ 0 h 68"/>
                  <a:gd name="T4" fmla="*/ 72 w 72"/>
                  <a:gd name="T5" fmla="*/ 32 h 68"/>
                  <a:gd name="T6" fmla="*/ 35 w 72"/>
                  <a:gd name="T7" fmla="*/ 68 h 68"/>
                  <a:gd name="T8" fmla="*/ 1 w 72"/>
                  <a:gd name="T9" fmla="*/ 34 h 68"/>
                </a:gdLst>
                <a:ahLst/>
                <a:cxnLst>
                  <a:cxn ang="0">
                    <a:pos x="T0" y="T1"/>
                  </a:cxn>
                  <a:cxn ang="0">
                    <a:pos x="T2" y="T3"/>
                  </a:cxn>
                  <a:cxn ang="0">
                    <a:pos x="T4" y="T5"/>
                  </a:cxn>
                  <a:cxn ang="0">
                    <a:pos x="T6" y="T7"/>
                  </a:cxn>
                  <a:cxn ang="0">
                    <a:pos x="T8" y="T9"/>
                  </a:cxn>
                </a:cxnLst>
                <a:rect l="0" t="0" r="r" b="b"/>
                <a:pathLst>
                  <a:path w="72" h="68">
                    <a:moveTo>
                      <a:pt x="1" y="34"/>
                    </a:moveTo>
                    <a:cubicBezTo>
                      <a:pt x="2" y="15"/>
                      <a:pt x="20" y="2"/>
                      <a:pt x="37" y="0"/>
                    </a:cubicBezTo>
                    <a:cubicBezTo>
                      <a:pt x="56" y="0"/>
                      <a:pt x="72" y="13"/>
                      <a:pt x="72" y="32"/>
                    </a:cubicBezTo>
                    <a:cubicBezTo>
                      <a:pt x="71" y="51"/>
                      <a:pt x="54" y="67"/>
                      <a:pt x="35" y="68"/>
                    </a:cubicBezTo>
                    <a:cubicBezTo>
                      <a:pt x="17" y="68"/>
                      <a:pt x="0" y="53"/>
                      <a:pt x="1" y="3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0" name="Freeform 20"/>
              <p:cNvSpPr/>
              <p:nvPr/>
            </p:nvSpPr>
            <p:spPr bwMode="auto">
              <a:xfrm>
                <a:off x="481480" y="3456967"/>
                <a:ext cx="37164" cy="47954"/>
              </a:xfrm>
              <a:custGeom>
                <a:avLst/>
                <a:gdLst>
                  <a:gd name="T0" fmla="*/ 0 w 49"/>
                  <a:gd name="T1" fmla="*/ 32 h 64"/>
                  <a:gd name="T2" fmla="*/ 24 w 49"/>
                  <a:gd name="T3" fmla="*/ 0 h 64"/>
                  <a:gd name="T4" fmla="*/ 49 w 49"/>
                  <a:gd name="T5" fmla="*/ 32 h 64"/>
                  <a:gd name="T6" fmla="*/ 23 w 49"/>
                  <a:gd name="T7" fmla="*/ 64 h 64"/>
                  <a:gd name="T8" fmla="*/ 0 w 49"/>
                  <a:gd name="T9" fmla="*/ 32 h 64"/>
                </a:gdLst>
                <a:ahLst/>
                <a:cxnLst>
                  <a:cxn ang="0">
                    <a:pos x="T0" y="T1"/>
                  </a:cxn>
                  <a:cxn ang="0">
                    <a:pos x="T2" y="T3"/>
                  </a:cxn>
                  <a:cxn ang="0">
                    <a:pos x="T4" y="T5"/>
                  </a:cxn>
                  <a:cxn ang="0">
                    <a:pos x="T6" y="T7"/>
                  </a:cxn>
                  <a:cxn ang="0">
                    <a:pos x="T8" y="T9"/>
                  </a:cxn>
                </a:cxnLst>
                <a:rect l="0" t="0" r="r" b="b"/>
                <a:pathLst>
                  <a:path w="49" h="64">
                    <a:moveTo>
                      <a:pt x="0" y="32"/>
                    </a:moveTo>
                    <a:cubicBezTo>
                      <a:pt x="1" y="18"/>
                      <a:pt x="9" y="3"/>
                      <a:pt x="24" y="0"/>
                    </a:cubicBezTo>
                    <a:cubicBezTo>
                      <a:pt x="41" y="1"/>
                      <a:pt x="48" y="17"/>
                      <a:pt x="49" y="32"/>
                    </a:cubicBezTo>
                    <a:cubicBezTo>
                      <a:pt x="48" y="46"/>
                      <a:pt x="39" y="63"/>
                      <a:pt x="23" y="64"/>
                    </a:cubicBezTo>
                    <a:cubicBezTo>
                      <a:pt x="8" y="61"/>
                      <a:pt x="1" y="46"/>
                      <a:pt x="0" y="3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1" name="Freeform 21"/>
              <p:cNvSpPr/>
              <p:nvPr/>
            </p:nvSpPr>
            <p:spPr bwMode="auto">
              <a:xfrm>
                <a:off x="527036" y="3454569"/>
                <a:ext cx="47954" cy="50352"/>
              </a:xfrm>
              <a:custGeom>
                <a:avLst/>
                <a:gdLst>
                  <a:gd name="T0" fmla="*/ 0 w 63"/>
                  <a:gd name="T1" fmla="*/ 35 h 67"/>
                  <a:gd name="T2" fmla="*/ 31 w 63"/>
                  <a:gd name="T3" fmla="*/ 0 h 67"/>
                  <a:gd name="T4" fmla="*/ 63 w 63"/>
                  <a:gd name="T5" fmla="*/ 33 h 67"/>
                  <a:gd name="T6" fmla="*/ 30 w 63"/>
                  <a:gd name="T7" fmla="*/ 67 h 67"/>
                  <a:gd name="T8" fmla="*/ 0 w 63"/>
                  <a:gd name="T9" fmla="*/ 35 h 67"/>
                </a:gdLst>
                <a:ahLst/>
                <a:cxnLst>
                  <a:cxn ang="0">
                    <a:pos x="T0" y="T1"/>
                  </a:cxn>
                  <a:cxn ang="0">
                    <a:pos x="T2" y="T3"/>
                  </a:cxn>
                  <a:cxn ang="0">
                    <a:pos x="T4" y="T5"/>
                  </a:cxn>
                  <a:cxn ang="0">
                    <a:pos x="T6" y="T7"/>
                  </a:cxn>
                  <a:cxn ang="0">
                    <a:pos x="T8" y="T9"/>
                  </a:cxn>
                </a:cxnLst>
                <a:rect l="0" t="0" r="r" b="b"/>
                <a:pathLst>
                  <a:path w="63" h="67">
                    <a:moveTo>
                      <a:pt x="0" y="35"/>
                    </a:moveTo>
                    <a:cubicBezTo>
                      <a:pt x="2" y="18"/>
                      <a:pt x="14" y="3"/>
                      <a:pt x="31" y="0"/>
                    </a:cubicBezTo>
                    <a:cubicBezTo>
                      <a:pt x="49" y="1"/>
                      <a:pt x="62" y="16"/>
                      <a:pt x="63" y="33"/>
                    </a:cubicBezTo>
                    <a:cubicBezTo>
                      <a:pt x="62" y="51"/>
                      <a:pt x="48" y="66"/>
                      <a:pt x="30" y="67"/>
                    </a:cubicBezTo>
                    <a:cubicBezTo>
                      <a:pt x="13" y="66"/>
                      <a:pt x="1" y="52"/>
                      <a:pt x="0" y="3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2" name="Freeform 22"/>
              <p:cNvSpPr/>
              <p:nvPr/>
            </p:nvSpPr>
            <p:spPr bwMode="auto">
              <a:xfrm>
                <a:off x="579786" y="3450972"/>
                <a:ext cx="51551" cy="50352"/>
              </a:xfrm>
              <a:custGeom>
                <a:avLst/>
                <a:gdLst>
                  <a:gd name="T0" fmla="*/ 0 w 68"/>
                  <a:gd name="T1" fmla="*/ 35 h 67"/>
                  <a:gd name="T2" fmla="*/ 35 w 68"/>
                  <a:gd name="T3" fmla="*/ 0 h 67"/>
                  <a:gd name="T4" fmla="*/ 68 w 68"/>
                  <a:gd name="T5" fmla="*/ 33 h 67"/>
                  <a:gd name="T6" fmla="*/ 33 w 68"/>
                  <a:gd name="T7" fmla="*/ 67 h 67"/>
                  <a:gd name="T8" fmla="*/ 0 w 68"/>
                  <a:gd name="T9" fmla="*/ 35 h 67"/>
                </a:gdLst>
                <a:ahLst/>
                <a:cxnLst>
                  <a:cxn ang="0">
                    <a:pos x="T0" y="T1"/>
                  </a:cxn>
                  <a:cxn ang="0">
                    <a:pos x="T2" y="T3"/>
                  </a:cxn>
                  <a:cxn ang="0">
                    <a:pos x="T4" y="T5"/>
                  </a:cxn>
                  <a:cxn ang="0">
                    <a:pos x="T6" y="T7"/>
                  </a:cxn>
                  <a:cxn ang="0">
                    <a:pos x="T8" y="T9"/>
                  </a:cxn>
                </a:cxnLst>
                <a:rect l="0" t="0" r="r" b="b"/>
                <a:pathLst>
                  <a:path w="68" h="67">
                    <a:moveTo>
                      <a:pt x="0" y="35"/>
                    </a:moveTo>
                    <a:cubicBezTo>
                      <a:pt x="1" y="16"/>
                      <a:pt x="17" y="2"/>
                      <a:pt x="35" y="0"/>
                    </a:cubicBezTo>
                    <a:cubicBezTo>
                      <a:pt x="53" y="1"/>
                      <a:pt x="67" y="15"/>
                      <a:pt x="68" y="33"/>
                    </a:cubicBezTo>
                    <a:cubicBezTo>
                      <a:pt x="66" y="52"/>
                      <a:pt x="51" y="66"/>
                      <a:pt x="33" y="67"/>
                    </a:cubicBezTo>
                    <a:cubicBezTo>
                      <a:pt x="15" y="67"/>
                      <a:pt x="0" y="53"/>
                      <a:pt x="0" y="3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3" name="Freeform 23"/>
              <p:cNvSpPr/>
              <p:nvPr/>
            </p:nvSpPr>
            <p:spPr bwMode="auto">
              <a:xfrm>
                <a:off x="515047" y="3295122"/>
                <a:ext cx="28802" cy="14386"/>
              </a:xfrm>
              <a:custGeom>
                <a:avLst/>
                <a:gdLst>
                  <a:gd name="T0" fmla="*/ 4 w 34"/>
                  <a:gd name="T1" fmla="*/ 15 h 19"/>
                  <a:gd name="T2" fmla="*/ 23 w 34"/>
                  <a:gd name="T3" fmla="*/ 4 h 19"/>
                  <a:gd name="T4" fmla="*/ 31 w 34"/>
                  <a:gd name="T5" fmla="*/ 3 h 19"/>
                  <a:gd name="T6" fmla="*/ 11 w 34"/>
                  <a:gd name="T7" fmla="*/ 15 h 19"/>
                  <a:gd name="T8" fmla="*/ 4 w 34"/>
                  <a:gd name="T9" fmla="*/ 15 h 19"/>
                </a:gdLst>
                <a:ahLst/>
                <a:cxnLst>
                  <a:cxn ang="0">
                    <a:pos x="T0" y="T1"/>
                  </a:cxn>
                  <a:cxn ang="0">
                    <a:pos x="T2" y="T3"/>
                  </a:cxn>
                  <a:cxn ang="0">
                    <a:pos x="T4" y="T5"/>
                  </a:cxn>
                  <a:cxn ang="0">
                    <a:pos x="T6" y="T7"/>
                  </a:cxn>
                  <a:cxn ang="0">
                    <a:pos x="T8" y="T9"/>
                  </a:cxn>
                </a:cxnLst>
                <a:rect l="0" t="0" r="r" b="b"/>
                <a:pathLst>
                  <a:path w="34" h="19">
                    <a:moveTo>
                      <a:pt x="4" y="15"/>
                    </a:moveTo>
                    <a:cubicBezTo>
                      <a:pt x="10" y="10"/>
                      <a:pt x="16" y="7"/>
                      <a:pt x="23" y="4"/>
                    </a:cubicBezTo>
                    <a:cubicBezTo>
                      <a:pt x="24" y="4"/>
                      <a:pt x="34" y="0"/>
                      <a:pt x="31" y="3"/>
                    </a:cubicBezTo>
                    <a:cubicBezTo>
                      <a:pt x="25" y="8"/>
                      <a:pt x="18" y="12"/>
                      <a:pt x="11" y="15"/>
                    </a:cubicBezTo>
                    <a:cubicBezTo>
                      <a:pt x="10" y="16"/>
                      <a:pt x="0" y="19"/>
                      <a:pt x="4" y="1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4" name="Freeform 24"/>
              <p:cNvSpPr/>
              <p:nvPr/>
            </p:nvSpPr>
            <p:spPr bwMode="auto">
              <a:xfrm>
                <a:off x="540223" y="3284332"/>
                <a:ext cx="31546" cy="14386"/>
              </a:xfrm>
              <a:custGeom>
                <a:avLst/>
                <a:gdLst>
                  <a:gd name="T0" fmla="*/ 3 w 37"/>
                  <a:gd name="T1" fmla="*/ 14 h 18"/>
                  <a:gd name="T2" fmla="*/ 23 w 37"/>
                  <a:gd name="T3" fmla="*/ 4 h 18"/>
                  <a:gd name="T4" fmla="*/ 35 w 37"/>
                  <a:gd name="T5" fmla="*/ 4 h 18"/>
                  <a:gd name="T6" fmla="*/ 14 w 37"/>
                  <a:gd name="T7" fmla="*/ 14 h 18"/>
                  <a:gd name="T8" fmla="*/ 3 w 37"/>
                  <a:gd name="T9" fmla="*/ 14 h 18"/>
                </a:gdLst>
                <a:ahLst/>
                <a:cxnLst>
                  <a:cxn ang="0">
                    <a:pos x="T0" y="T1"/>
                  </a:cxn>
                  <a:cxn ang="0">
                    <a:pos x="T2" y="T3"/>
                  </a:cxn>
                  <a:cxn ang="0">
                    <a:pos x="T4" y="T5"/>
                  </a:cxn>
                  <a:cxn ang="0">
                    <a:pos x="T6" y="T7"/>
                  </a:cxn>
                  <a:cxn ang="0">
                    <a:pos x="T8" y="T9"/>
                  </a:cxn>
                </a:cxnLst>
                <a:rect l="0" t="0" r="r" b="b"/>
                <a:pathLst>
                  <a:path w="37" h="18">
                    <a:moveTo>
                      <a:pt x="3" y="14"/>
                    </a:moveTo>
                    <a:cubicBezTo>
                      <a:pt x="9" y="9"/>
                      <a:pt x="16" y="7"/>
                      <a:pt x="23" y="4"/>
                    </a:cubicBezTo>
                    <a:cubicBezTo>
                      <a:pt x="24" y="4"/>
                      <a:pt x="37" y="0"/>
                      <a:pt x="35" y="4"/>
                    </a:cubicBezTo>
                    <a:cubicBezTo>
                      <a:pt x="29" y="9"/>
                      <a:pt x="21" y="11"/>
                      <a:pt x="14" y="14"/>
                    </a:cubicBezTo>
                    <a:cubicBezTo>
                      <a:pt x="12" y="14"/>
                      <a:pt x="0" y="18"/>
                      <a:pt x="3" y="1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5" name="Freeform 25"/>
              <p:cNvSpPr/>
              <p:nvPr/>
            </p:nvSpPr>
            <p:spPr bwMode="auto">
              <a:xfrm>
                <a:off x="570195" y="3278338"/>
                <a:ext cx="31546" cy="10790"/>
              </a:xfrm>
              <a:custGeom>
                <a:avLst/>
                <a:gdLst>
                  <a:gd name="T0" fmla="*/ 2 w 37"/>
                  <a:gd name="T1" fmla="*/ 11 h 15"/>
                  <a:gd name="T2" fmla="*/ 22 w 37"/>
                  <a:gd name="T3" fmla="*/ 4 h 15"/>
                  <a:gd name="T4" fmla="*/ 37 w 37"/>
                  <a:gd name="T5" fmla="*/ 4 h 15"/>
                  <a:gd name="T6" fmla="*/ 17 w 37"/>
                  <a:gd name="T7" fmla="*/ 11 h 15"/>
                  <a:gd name="T8" fmla="*/ 2 w 37"/>
                  <a:gd name="T9" fmla="*/ 11 h 15"/>
                </a:gdLst>
                <a:ahLst/>
                <a:cxnLst>
                  <a:cxn ang="0">
                    <a:pos x="T0" y="T1"/>
                  </a:cxn>
                  <a:cxn ang="0">
                    <a:pos x="T2" y="T3"/>
                  </a:cxn>
                  <a:cxn ang="0">
                    <a:pos x="T4" y="T5"/>
                  </a:cxn>
                  <a:cxn ang="0">
                    <a:pos x="T6" y="T7"/>
                  </a:cxn>
                  <a:cxn ang="0">
                    <a:pos x="T8" y="T9"/>
                  </a:cxn>
                </a:cxnLst>
                <a:rect l="0" t="0" r="r" b="b"/>
                <a:pathLst>
                  <a:path w="37" h="15">
                    <a:moveTo>
                      <a:pt x="2" y="11"/>
                    </a:moveTo>
                    <a:cubicBezTo>
                      <a:pt x="7" y="6"/>
                      <a:pt x="15" y="5"/>
                      <a:pt x="22" y="4"/>
                    </a:cubicBezTo>
                    <a:cubicBezTo>
                      <a:pt x="24" y="3"/>
                      <a:pt x="37" y="0"/>
                      <a:pt x="37" y="4"/>
                    </a:cubicBezTo>
                    <a:cubicBezTo>
                      <a:pt x="34" y="10"/>
                      <a:pt x="23" y="10"/>
                      <a:pt x="17" y="11"/>
                    </a:cubicBezTo>
                    <a:cubicBezTo>
                      <a:pt x="15" y="12"/>
                      <a:pt x="0" y="15"/>
                      <a:pt x="2" y="1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6" name="Freeform 26"/>
              <p:cNvSpPr/>
              <p:nvPr/>
            </p:nvSpPr>
            <p:spPr bwMode="auto">
              <a:xfrm>
                <a:off x="483877" y="3317900"/>
                <a:ext cx="24687" cy="16784"/>
              </a:xfrm>
              <a:custGeom>
                <a:avLst/>
                <a:gdLst>
                  <a:gd name="T0" fmla="*/ 3 w 29"/>
                  <a:gd name="T1" fmla="*/ 18 h 23"/>
                  <a:gd name="T2" fmla="*/ 21 w 29"/>
                  <a:gd name="T3" fmla="*/ 3 h 23"/>
                  <a:gd name="T4" fmla="*/ 25 w 29"/>
                  <a:gd name="T5" fmla="*/ 4 h 23"/>
                  <a:gd name="T6" fmla="*/ 6 w 29"/>
                  <a:gd name="T7" fmla="*/ 21 h 23"/>
                  <a:gd name="T8" fmla="*/ 3 w 29"/>
                  <a:gd name="T9" fmla="*/ 18 h 23"/>
                </a:gdLst>
                <a:ahLst/>
                <a:cxnLst>
                  <a:cxn ang="0">
                    <a:pos x="T0" y="T1"/>
                  </a:cxn>
                  <a:cxn ang="0">
                    <a:pos x="T2" y="T3"/>
                  </a:cxn>
                  <a:cxn ang="0">
                    <a:pos x="T4" y="T5"/>
                  </a:cxn>
                  <a:cxn ang="0">
                    <a:pos x="T6" y="T7"/>
                  </a:cxn>
                  <a:cxn ang="0">
                    <a:pos x="T8" y="T9"/>
                  </a:cxn>
                </a:cxnLst>
                <a:rect l="0" t="0" r="r" b="b"/>
                <a:pathLst>
                  <a:path w="29" h="23">
                    <a:moveTo>
                      <a:pt x="3" y="18"/>
                    </a:moveTo>
                    <a:cubicBezTo>
                      <a:pt x="8" y="12"/>
                      <a:pt x="14" y="7"/>
                      <a:pt x="21" y="3"/>
                    </a:cubicBezTo>
                    <a:cubicBezTo>
                      <a:pt x="24" y="2"/>
                      <a:pt x="29" y="0"/>
                      <a:pt x="25" y="4"/>
                    </a:cubicBezTo>
                    <a:cubicBezTo>
                      <a:pt x="20" y="11"/>
                      <a:pt x="13" y="16"/>
                      <a:pt x="6" y="21"/>
                    </a:cubicBezTo>
                    <a:cubicBezTo>
                      <a:pt x="2" y="23"/>
                      <a:pt x="0" y="22"/>
                      <a:pt x="3"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7" name="Freeform 27"/>
              <p:cNvSpPr/>
              <p:nvPr/>
            </p:nvSpPr>
            <p:spPr bwMode="auto">
              <a:xfrm>
                <a:off x="503059" y="3304713"/>
                <a:ext cx="31546" cy="17983"/>
              </a:xfrm>
              <a:custGeom>
                <a:avLst/>
                <a:gdLst>
                  <a:gd name="T0" fmla="*/ 4 w 37"/>
                  <a:gd name="T1" fmla="*/ 19 h 24"/>
                  <a:gd name="T2" fmla="*/ 25 w 37"/>
                  <a:gd name="T3" fmla="*/ 4 h 24"/>
                  <a:gd name="T4" fmla="*/ 33 w 37"/>
                  <a:gd name="T5" fmla="*/ 5 h 24"/>
                  <a:gd name="T6" fmla="*/ 11 w 37"/>
                  <a:gd name="T7" fmla="*/ 20 h 24"/>
                  <a:gd name="T8" fmla="*/ 4 w 37"/>
                  <a:gd name="T9" fmla="*/ 19 h 24"/>
                </a:gdLst>
                <a:ahLst/>
                <a:cxnLst>
                  <a:cxn ang="0">
                    <a:pos x="T0" y="T1"/>
                  </a:cxn>
                  <a:cxn ang="0">
                    <a:pos x="T2" y="T3"/>
                  </a:cxn>
                  <a:cxn ang="0">
                    <a:pos x="T4" y="T5"/>
                  </a:cxn>
                  <a:cxn ang="0">
                    <a:pos x="T6" y="T7"/>
                  </a:cxn>
                  <a:cxn ang="0">
                    <a:pos x="T8" y="T9"/>
                  </a:cxn>
                </a:cxnLst>
                <a:rect l="0" t="0" r="r" b="b"/>
                <a:pathLst>
                  <a:path w="37" h="24">
                    <a:moveTo>
                      <a:pt x="4" y="19"/>
                    </a:moveTo>
                    <a:cubicBezTo>
                      <a:pt x="10" y="12"/>
                      <a:pt x="17" y="8"/>
                      <a:pt x="25" y="4"/>
                    </a:cubicBezTo>
                    <a:cubicBezTo>
                      <a:pt x="27" y="3"/>
                      <a:pt x="37" y="0"/>
                      <a:pt x="33" y="5"/>
                    </a:cubicBezTo>
                    <a:cubicBezTo>
                      <a:pt x="27" y="12"/>
                      <a:pt x="19" y="16"/>
                      <a:pt x="11" y="20"/>
                    </a:cubicBezTo>
                    <a:cubicBezTo>
                      <a:pt x="8" y="22"/>
                      <a:pt x="0" y="24"/>
                      <a:pt x="4" y="1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8" name="Freeform 28"/>
              <p:cNvSpPr/>
              <p:nvPr/>
            </p:nvSpPr>
            <p:spPr bwMode="auto">
              <a:xfrm>
                <a:off x="452707" y="3345474"/>
                <a:ext cx="21945" cy="22778"/>
              </a:xfrm>
              <a:custGeom>
                <a:avLst/>
                <a:gdLst>
                  <a:gd name="T0" fmla="*/ 5 w 25"/>
                  <a:gd name="T1" fmla="*/ 21 h 30"/>
                  <a:gd name="T2" fmla="*/ 20 w 25"/>
                  <a:gd name="T3" fmla="*/ 3 h 30"/>
                  <a:gd name="T4" fmla="*/ 21 w 25"/>
                  <a:gd name="T5" fmla="*/ 8 h 30"/>
                  <a:gd name="T6" fmla="*/ 5 w 25"/>
                  <a:gd name="T7" fmla="*/ 27 h 30"/>
                  <a:gd name="T8" fmla="*/ 5 w 25"/>
                  <a:gd name="T9" fmla="*/ 21 h 30"/>
                </a:gdLst>
                <a:ahLst/>
                <a:cxnLst>
                  <a:cxn ang="0">
                    <a:pos x="T0" y="T1"/>
                  </a:cxn>
                  <a:cxn ang="0">
                    <a:pos x="T2" y="T3"/>
                  </a:cxn>
                  <a:cxn ang="0">
                    <a:pos x="T4" y="T5"/>
                  </a:cxn>
                  <a:cxn ang="0">
                    <a:pos x="T6" y="T7"/>
                  </a:cxn>
                  <a:cxn ang="0">
                    <a:pos x="T8" y="T9"/>
                  </a:cxn>
                </a:cxnLst>
                <a:rect l="0" t="0" r="r" b="b"/>
                <a:pathLst>
                  <a:path w="25" h="30">
                    <a:moveTo>
                      <a:pt x="5" y="21"/>
                    </a:moveTo>
                    <a:cubicBezTo>
                      <a:pt x="9" y="14"/>
                      <a:pt x="14" y="8"/>
                      <a:pt x="20" y="3"/>
                    </a:cubicBezTo>
                    <a:cubicBezTo>
                      <a:pt x="25" y="0"/>
                      <a:pt x="23" y="5"/>
                      <a:pt x="21" y="8"/>
                    </a:cubicBezTo>
                    <a:cubicBezTo>
                      <a:pt x="17" y="15"/>
                      <a:pt x="11" y="21"/>
                      <a:pt x="5" y="27"/>
                    </a:cubicBezTo>
                    <a:cubicBezTo>
                      <a:pt x="0" y="30"/>
                      <a:pt x="4" y="23"/>
                      <a:pt x="5" y="2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99" name="Freeform 29"/>
              <p:cNvSpPr/>
              <p:nvPr/>
            </p:nvSpPr>
            <p:spPr bwMode="auto">
              <a:xfrm>
                <a:off x="469491" y="3333485"/>
                <a:ext cx="24687" cy="22778"/>
              </a:xfrm>
              <a:custGeom>
                <a:avLst/>
                <a:gdLst>
                  <a:gd name="T0" fmla="*/ 3 w 29"/>
                  <a:gd name="T1" fmla="*/ 22 h 31"/>
                  <a:gd name="T2" fmla="*/ 22 w 29"/>
                  <a:gd name="T3" fmla="*/ 3 h 31"/>
                  <a:gd name="T4" fmla="*/ 26 w 29"/>
                  <a:gd name="T5" fmla="*/ 7 h 31"/>
                  <a:gd name="T6" fmla="*/ 6 w 29"/>
                  <a:gd name="T7" fmla="*/ 27 h 31"/>
                  <a:gd name="T8" fmla="*/ 3 w 29"/>
                  <a:gd name="T9" fmla="*/ 22 h 31"/>
                </a:gdLst>
                <a:ahLst/>
                <a:cxnLst>
                  <a:cxn ang="0">
                    <a:pos x="T0" y="T1"/>
                  </a:cxn>
                  <a:cxn ang="0">
                    <a:pos x="T2" y="T3"/>
                  </a:cxn>
                  <a:cxn ang="0">
                    <a:pos x="T4" y="T5"/>
                  </a:cxn>
                  <a:cxn ang="0">
                    <a:pos x="T6" y="T7"/>
                  </a:cxn>
                  <a:cxn ang="0">
                    <a:pos x="T8" y="T9"/>
                  </a:cxn>
                </a:cxnLst>
                <a:rect l="0" t="0" r="r" b="b"/>
                <a:pathLst>
                  <a:path w="29" h="31">
                    <a:moveTo>
                      <a:pt x="3" y="22"/>
                    </a:moveTo>
                    <a:cubicBezTo>
                      <a:pt x="8" y="14"/>
                      <a:pt x="15" y="8"/>
                      <a:pt x="22" y="3"/>
                    </a:cubicBezTo>
                    <a:cubicBezTo>
                      <a:pt x="27" y="0"/>
                      <a:pt x="29" y="2"/>
                      <a:pt x="26" y="7"/>
                    </a:cubicBezTo>
                    <a:cubicBezTo>
                      <a:pt x="20" y="15"/>
                      <a:pt x="14" y="22"/>
                      <a:pt x="6" y="27"/>
                    </a:cubicBezTo>
                    <a:cubicBezTo>
                      <a:pt x="0" y="31"/>
                      <a:pt x="1" y="25"/>
                      <a:pt x="3" y="2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0" name="Freeform 30"/>
              <p:cNvSpPr/>
              <p:nvPr/>
            </p:nvSpPr>
            <p:spPr bwMode="auto">
              <a:xfrm>
                <a:off x="640927" y="3292724"/>
                <a:ext cx="37164" cy="16784"/>
              </a:xfrm>
              <a:custGeom>
                <a:avLst/>
                <a:gdLst>
                  <a:gd name="T0" fmla="*/ 0 w 51"/>
                  <a:gd name="T1" fmla="*/ 9 h 22"/>
                  <a:gd name="T2" fmla="*/ 21 w 51"/>
                  <a:gd name="T3" fmla="*/ 1 h 22"/>
                  <a:gd name="T4" fmla="*/ 48 w 51"/>
                  <a:gd name="T5" fmla="*/ 12 h 22"/>
                  <a:gd name="T6" fmla="*/ 28 w 51"/>
                  <a:gd name="T7" fmla="*/ 22 h 22"/>
                  <a:gd name="T8" fmla="*/ 0 w 51"/>
                  <a:gd name="T9" fmla="*/ 9 h 22"/>
                </a:gdLst>
                <a:ahLst/>
                <a:cxnLst>
                  <a:cxn ang="0">
                    <a:pos x="T0" y="T1"/>
                  </a:cxn>
                  <a:cxn ang="0">
                    <a:pos x="T2" y="T3"/>
                  </a:cxn>
                  <a:cxn ang="0">
                    <a:pos x="T4" y="T5"/>
                  </a:cxn>
                  <a:cxn ang="0">
                    <a:pos x="T6" y="T7"/>
                  </a:cxn>
                  <a:cxn ang="0">
                    <a:pos x="T8" y="T9"/>
                  </a:cxn>
                </a:cxnLst>
                <a:rect l="0" t="0" r="r" b="b"/>
                <a:pathLst>
                  <a:path w="51" h="22">
                    <a:moveTo>
                      <a:pt x="0" y="9"/>
                    </a:moveTo>
                    <a:cubicBezTo>
                      <a:pt x="0" y="0"/>
                      <a:pt x="15" y="0"/>
                      <a:pt x="21" y="1"/>
                    </a:cubicBezTo>
                    <a:cubicBezTo>
                      <a:pt x="30" y="1"/>
                      <a:pt x="43" y="4"/>
                      <a:pt x="48" y="12"/>
                    </a:cubicBezTo>
                    <a:cubicBezTo>
                      <a:pt x="51" y="22"/>
                      <a:pt x="34" y="22"/>
                      <a:pt x="28" y="22"/>
                    </a:cubicBezTo>
                    <a:cubicBezTo>
                      <a:pt x="19" y="21"/>
                      <a:pt x="4" y="19"/>
                      <a:pt x="0" y="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1" name="Freeform 31"/>
              <p:cNvSpPr/>
              <p:nvPr/>
            </p:nvSpPr>
            <p:spPr bwMode="auto">
              <a:xfrm>
                <a:off x="439520" y="3365854"/>
                <a:ext cx="21945" cy="28772"/>
              </a:xfrm>
              <a:custGeom>
                <a:avLst/>
                <a:gdLst>
                  <a:gd name="T0" fmla="*/ 6 w 26"/>
                  <a:gd name="T1" fmla="*/ 24 h 38"/>
                  <a:gd name="T2" fmla="*/ 20 w 26"/>
                  <a:gd name="T3" fmla="*/ 4 h 38"/>
                  <a:gd name="T4" fmla="*/ 21 w 26"/>
                  <a:gd name="T5" fmla="*/ 12 h 38"/>
                  <a:gd name="T6" fmla="*/ 6 w 26"/>
                  <a:gd name="T7" fmla="*/ 34 h 38"/>
                  <a:gd name="T8" fmla="*/ 6 w 26"/>
                  <a:gd name="T9" fmla="*/ 24 h 38"/>
                </a:gdLst>
                <a:ahLst/>
                <a:cxnLst>
                  <a:cxn ang="0">
                    <a:pos x="T0" y="T1"/>
                  </a:cxn>
                  <a:cxn ang="0">
                    <a:pos x="T2" y="T3"/>
                  </a:cxn>
                  <a:cxn ang="0">
                    <a:pos x="T4" y="T5"/>
                  </a:cxn>
                  <a:cxn ang="0">
                    <a:pos x="T6" y="T7"/>
                  </a:cxn>
                  <a:cxn ang="0">
                    <a:pos x="T8" y="T9"/>
                  </a:cxn>
                </a:cxnLst>
                <a:rect l="0" t="0" r="r" b="b"/>
                <a:pathLst>
                  <a:path w="26" h="38">
                    <a:moveTo>
                      <a:pt x="6" y="24"/>
                    </a:moveTo>
                    <a:cubicBezTo>
                      <a:pt x="10" y="17"/>
                      <a:pt x="14" y="10"/>
                      <a:pt x="20" y="4"/>
                    </a:cubicBezTo>
                    <a:cubicBezTo>
                      <a:pt x="26" y="0"/>
                      <a:pt x="22" y="10"/>
                      <a:pt x="21" y="12"/>
                    </a:cubicBezTo>
                    <a:cubicBezTo>
                      <a:pt x="17" y="20"/>
                      <a:pt x="12" y="29"/>
                      <a:pt x="6" y="34"/>
                    </a:cubicBezTo>
                    <a:cubicBezTo>
                      <a:pt x="0" y="38"/>
                      <a:pt x="5" y="26"/>
                      <a:pt x="6" y="2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2" name="Freeform 32"/>
              <p:cNvSpPr/>
              <p:nvPr/>
            </p:nvSpPr>
            <p:spPr bwMode="auto">
              <a:xfrm>
                <a:off x="453906" y="3353866"/>
                <a:ext cx="26059" cy="31170"/>
              </a:xfrm>
              <a:custGeom>
                <a:avLst/>
                <a:gdLst>
                  <a:gd name="T0" fmla="*/ 4 w 30"/>
                  <a:gd name="T1" fmla="*/ 26 h 40"/>
                  <a:gd name="T2" fmla="*/ 23 w 30"/>
                  <a:gd name="T3" fmla="*/ 4 h 40"/>
                  <a:gd name="T4" fmla="*/ 26 w 30"/>
                  <a:gd name="T5" fmla="*/ 12 h 40"/>
                  <a:gd name="T6" fmla="*/ 7 w 30"/>
                  <a:gd name="T7" fmla="*/ 36 h 40"/>
                  <a:gd name="T8" fmla="*/ 4 w 30"/>
                  <a:gd name="T9" fmla="*/ 26 h 40"/>
                </a:gdLst>
                <a:ahLst/>
                <a:cxnLst>
                  <a:cxn ang="0">
                    <a:pos x="T0" y="T1"/>
                  </a:cxn>
                  <a:cxn ang="0">
                    <a:pos x="T2" y="T3"/>
                  </a:cxn>
                  <a:cxn ang="0">
                    <a:pos x="T4" y="T5"/>
                  </a:cxn>
                  <a:cxn ang="0">
                    <a:pos x="T6" y="T7"/>
                  </a:cxn>
                  <a:cxn ang="0">
                    <a:pos x="T8" y="T9"/>
                  </a:cxn>
                </a:cxnLst>
                <a:rect l="0" t="0" r="r" b="b"/>
                <a:pathLst>
                  <a:path w="30" h="40">
                    <a:moveTo>
                      <a:pt x="4" y="26"/>
                    </a:moveTo>
                    <a:cubicBezTo>
                      <a:pt x="9" y="17"/>
                      <a:pt x="15" y="10"/>
                      <a:pt x="23" y="4"/>
                    </a:cubicBezTo>
                    <a:cubicBezTo>
                      <a:pt x="30" y="0"/>
                      <a:pt x="29" y="8"/>
                      <a:pt x="26" y="12"/>
                    </a:cubicBezTo>
                    <a:cubicBezTo>
                      <a:pt x="22" y="21"/>
                      <a:pt x="15" y="30"/>
                      <a:pt x="7" y="36"/>
                    </a:cubicBezTo>
                    <a:cubicBezTo>
                      <a:pt x="0" y="40"/>
                      <a:pt x="3" y="29"/>
                      <a:pt x="4" y="26"/>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3" name="Freeform 33"/>
              <p:cNvSpPr/>
              <p:nvPr/>
            </p:nvSpPr>
            <p:spPr bwMode="auto">
              <a:xfrm>
                <a:off x="543820" y="3317900"/>
                <a:ext cx="44358" cy="27574"/>
              </a:xfrm>
              <a:custGeom>
                <a:avLst/>
                <a:gdLst>
                  <a:gd name="T0" fmla="*/ 3 w 58"/>
                  <a:gd name="T1" fmla="*/ 22 h 37"/>
                  <a:gd name="T2" fmla="*/ 33 w 58"/>
                  <a:gd name="T3" fmla="*/ 1 h 37"/>
                  <a:gd name="T4" fmla="*/ 56 w 58"/>
                  <a:gd name="T5" fmla="*/ 12 h 37"/>
                  <a:gd name="T6" fmla="*/ 24 w 58"/>
                  <a:gd name="T7" fmla="*/ 35 h 37"/>
                  <a:gd name="T8" fmla="*/ 3 w 58"/>
                  <a:gd name="T9" fmla="*/ 22 h 37"/>
                </a:gdLst>
                <a:ahLst/>
                <a:cxnLst>
                  <a:cxn ang="0">
                    <a:pos x="T0" y="T1"/>
                  </a:cxn>
                  <a:cxn ang="0">
                    <a:pos x="T2" y="T3"/>
                  </a:cxn>
                  <a:cxn ang="0">
                    <a:pos x="T4" y="T5"/>
                  </a:cxn>
                  <a:cxn ang="0">
                    <a:pos x="T6" y="T7"/>
                  </a:cxn>
                  <a:cxn ang="0">
                    <a:pos x="T8" y="T9"/>
                  </a:cxn>
                </a:cxnLst>
                <a:rect l="0" t="0" r="r" b="b"/>
                <a:pathLst>
                  <a:path w="58" h="37">
                    <a:moveTo>
                      <a:pt x="3" y="22"/>
                    </a:moveTo>
                    <a:cubicBezTo>
                      <a:pt x="8" y="10"/>
                      <a:pt x="21" y="4"/>
                      <a:pt x="33" y="1"/>
                    </a:cubicBezTo>
                    <a:cubicBezTo>
                      <a:pt x="42" y="0"/>
                      <a:pt x="58" y="0"/>
                      <a:pt x="56" y="12"/>
                    </a:cubicBezTo>
                    <a:cubicBezTo>
                      <a:pt x="53" y="26"/>
                      <a:pt x="36" y="33"/>
                      <a:pt x="24" y="35"/>
                    </a:cubicBezTo>
                    <a:cubicBezTo>
                      <a:pt x="15" y="37"/>
                      <a:pt x="0" y="35"/>
                      <a:pt x="3" y="2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4" name="Freeform 34"/>
              <p:cNvSpPr/>
              <p:nvPr/>
            </p:nvSpPr>
            <p:spPr bwMode="auto">
              <a:xfrm>
                <a:off x="594172" y="3311906"/>
                <a:ext cx="44358" cy="26375"/>
              </a:xfrm>
              <a:custGeom>
                <a:avLst/>
                <a:gdLst>
                  <a:gd name="T0" fmla="*/ 1 w 59"/>
                  <a:gd name="T1" fmla="*/ 18 h 35"/>
                  <a:gd name="T2" fmla="*/ 31 w 59"/>
                  <a:gd name="T3" fmla="*/ 0 h 35"/>
                  <a:gd name="T4" fmla="*/ 59 w 59"/>
                  <a:gd name="T5" fmla="*/ 15 h 35"/>
                  <a:gd name="T6" fmla="*/ 29 w 59"/>
                  <a:gd name="T7" fmla="*/ 35 h 35"/>
                  <a:gd name="T8" fmla="*/ 1 w 59"/>
                  <a:gd name="T9" fmla="*/ 18 h 35"/>
                </a:gdLst>
                <a:ahLst/>
                <a:cxnLst>
                  <a:cxn ang="0">
                    <a:pos x="T0" y="T1"/>
                  </a:cxn>
                  <a:cxn ang="0">
                    <a:pos x="T2" y="T3"/>
                  </a:cxn>
                  <a:cxn ang="0">
                    <a:pos x="T4" y="T5"/>
                  </a:cxn>
                  <a:cxn ang="0">
                    <a:pos x="T6" y="T7"/>
                  </a:cxn>
                  <a:cxn ang="0">
                    <a:pos x="T8" y="T9"/>
                  </a:cxn>
                </a:cxnLst>
                <a:rect l="0" t="0" r="r" b="b"/>
                <a:pathLst>
                  <a:path w="59" h="35">
                    <a:moveTo>
                      <a:pt x="1" y="18"/>
                    </a:moveTo>
                    <a:cubicBezTo>
                      <a:pt x="4" y="6"/>
                      <a:pt x="20" y="1"/>
                      <a:pt x="31" y="0"/>
                    </a:cubicBezTo>
                    <a:cubicBezTo>
                      <a:pt x="41" y="0"/>
                      <a:pt x="57" y="3"/>
                      <a:pt x="59" y="15"/>
                    </a:cubicBezTo>
                    <a:cubicBezTo>
                      <a:pt x="58" y="29"/>
                      <a:pt x="40" y="34"/>
                      <a:pt x="29" y="35"/>
                    </a:cubicBezTo>
                    <a:cubicBezTo>
                      <a:pt x="19" y="35"/>
                      <a:pt x="0" y="32"/>
                      <a:pt x="1" y="1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5" name="Freeform 35"/>
              <p:cNvSpPr/>
              <p:nvPr/>
            </p:nvSpPr>
            <p:spPr bwMode="auto">
              <a:xfrm>
                <a:off x="644524" y="3311906"/>
                <a:ext cx="41960" cy="27574"/>
              </a:xfrm>
              <a:custGeom>
                <a:avLst/>
                <a:gdLst>
                  <a:gd name="T0" fmla="*/ 0 w 57"/>
                  <a:gd name="T1" fmla="*/ 15 h 36"/>
                  <a:gd name="T2" fmla="*/ 24 w 57"/>
                  <a:gd name="T3" fmla="*/ 1 h 36"/>
                  <a:gd name="T4" fmla="*/ 55 w 57"/>
                  <a:gd name="T5" fmla="*/ 19 h 36"/>
                  <a:gd name="T6" fmla="*/ 31 w 57"/>
                  <a:gd name="T7" fmla="*/ 35 h 36"/>
                  <a:gd name="T8" fmla="*/ 0 w 57"/>
                  <a:gd name="T9" fmla="*/ 15 h 36"/>
                </a:gdLst>
                <a:ahLst/>
                <a:cxnLst>
                  <a:cxn ang="0">
                    <a:pos x="T0" y="T1"/>
                  </a:cxn>
                  <a:cxn ang="0">
                    <a:pos x="T2" y="T3"/>
                  </a:cxn>
                  <a:cxn ang="0">
                    <a:pos x="T4" y="T5"/>
                  </a:cxn>
                  <a:cxn ang="0">
                    <a:pos x="T6" y="T7"/>
                  </a:cxn>
                  <a:cxn ang="0">
                    <a:pos x="T8" y="T9"/>
                  </a:cxn>
                </a:cxnLst>
                <a:rect l="0" t="0" r="r" b="b"/>
                <a:pathLst>
                  <a:path w="57" h="36">
                    <a:moveTo>
                      <a:pt x="0" y="15"/>
                    </a:moveTo>
                    <a:cubicBezTo>
                      <a:pt x="0" y="3"/>
                      <a:pt x="15" y="0"/>
                      <a:pt x="24" y="1"/>
                    </a:cubicBezTo>
                    <a:cubicBezTo>
                      <a:pt x="36" y="2"/>
                      <a:pt x="50" y="7"/>
                      <a:pt x="55" y="19"/>
                    </a:cubicBezTo>
                    <a:cubicBezTo>
                      <a:pt x="57" y="32"/>
                      <a:pt x="41" y="36"/>
                      <a:pt x="31" y="35"/>
                    </a:cubicBezTo>
                    <a:cubicBezTo>
                      <a:pt x="19" y="34"/>
                      <a:pt x="3" y="29"/>
                      <a:pt x="0" y="1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6" name="Freeform 36"/>
              <p:cNvSpPr/>
              <p:nvPr/>
            </p:nvSpPr>
            <p:spPr bwMode="auto">
              <a:xfrm>
                <a:off x="690080" y="3317900"/>
                <a:ext cx="38363" cy="27574"/>
              </a:xfrm>
              <a:custGeom>
                <a:avLst/>
                <a:gdLst>
                  <a:gd name="T0" fmla="*/ 2 w 51"/>
                  <a:gd name="T1" fmla="*/ 13 h 37"/>
                  <a:gd name="T2" fmla="*/ 19 w 51"/>
                  <a:gd name="T3" fmla="*/ 1 h 37"/>
                  <a:gd name="T4" fmla="*/ 48 w 51"/>
                  <a:gd name="T5" fmla="*/ 22 h 37"/>
                  <a:gd name="T6" fmla="*/ 32 w 51"/>
                  <a:gd name="T7" fmla="*/ 36 h 37"/>
                  <a:gd name="T8" fmla="*/ 2 w 51"/>
                  <a:gd name="T9" fmla="*/ 13 h 37"/>
                </a:gdLst>
                <a:ahLst/>
                <a:cxnLst>
                  <a:cxn ang="0">
                    <a:pos x="T0" y="T1"/>
                  </a:cxn>
                  <a:cxn ang="0">
                    <a:pos x="T2" y="T3"/>
                  </a:cxn>
                  <a:cxn ang="0">
                    <a:pos x="T4" y="T5"/>
                  </a:cxn>
                  <a:cxn ang="0">
                    <a:pos x="T6" y="T7"/>
                  </a:cxn>
                  <a:cxn ang="0">
                    <a:pos x="T8" y="T9"/>
                  </a:cxn>
                </a:cxnLst>
                <a:rect l="0" t="0" r="r" b="b"/>
                <a:pathLst>
                  <a:path w="51" h="37">
                    <a:moveTo>
                      <a:pt x="2" y="13"/>
                    </a:moveTo>
                    <a:cubicBezTo>
                      <a:pt x="0" y="3"/>
                      <a:pt x="11" y="0"/>
                      <a:pt x="19" y="1"/>
                    </a:cubicBezTo>
                    <a:cubicBezTo>
                      <a:pt x="31" y="4"/>
                      <a:pt x="42" y="11"/>
                      <a:pt x="48" y="22"/>
                    </a:cubicBezTo>
                    <a:cubicBezTo>
                      <a:pt x="51" y="33"/>
                      <a:pt x="41" y="37"/>
                      <a:pt x="32" y="36"/>
                    </a:cubicBezTo>
                    <a:cubicBezTo>
                      <a:pt x="20" y="33"/>
                      <a:pt x="7" y="26"/>
                      <a:pt x="2" y="1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7" name="Freeform 37"/>
              <p:cNvSpPr/>
              <p:nvPr/>
            </p:nvSpPr>
            <p:spPr bwMode="auto">
              <a:xfrm>
                <a:off x="428730" y="3393428"/>
                <a:ext cx="19202" cy="32369"/>
              </a:xfrm>
              <a:custGeom>
                <a:avLst/>
                <a:gdLst>
                  <a:gd name="T0" fmla="*/ 5 w 23"/>
                  <a:gd name="T1" fmla="*/ 25 h 42"/>
                  <a:gd name="T2" fmla="*/ 17 w 23"/>
                  <a:gd name="T3" fmla="*/ 4 h 42"/>
                  <a:gd name="T4" fmla="*/ 18 w 23"/>
                  <a:gd name="T5" fmla="*/ 17 h 42"/>
                  <a:gd name="T6" fmla="*/ 5 w 23"/>
                  <a:gd name="T7" fmla="*/ 40 h 42"/>
                  <a:gd name="T8" fmla="*/ 5 w 23"/>
                  <a:gd name="T9" fmla="*/ 25 h 42"/>
                </a:gdLst>
                <a:ahLst/>
                <a:cxnLst>
                  <a:cxn ang="0">
                    <a:pos x="T0" y="T1"/>
                  </a:cxn>
                  <a:cxn ang="0">
                    <a:pos x="T2" y="T3"/>
                  </a:cxn>
                  <a:cxn ang="0">
                    <a:pos x="T4" y="T5"/>
                  </a:cxn>
                  <a:cxn ang="0">
                    <a:pos x="T6" y="T7"/>
                  </a:cxn>
                  <a:cxn ang="0">
                    <a:pos x="T8" y="T9"/>
                  </a:cxn>
                </a:cxnLst>
                <a:rect l="0" t="0" r="r" b="b"/>
                <a:pathLst>
                  <a:path w="23" h="42">
                    <a:moveTo>
                      <a:pt x="5" y="25"/>
                    </a:moveTo>
                    <a:cubicBezTo>
                      <a:pt x="8" y="18"/>
                      <a:pt x="11" y="9"/>
                      <a:pt x="17" y="4"/>
                    </a:cubicBezTo>
                    <a:cubicBezTo>
                      <a:pt x="23" y="0"/>
                      <a:pt x="19" y="15"/>
                      <a:pt x="18" y="17"/>
                    </a:cubicBezTo>
                    <a:cubicBezTo>
                      <a:pt x="15" y="25"/>
                      <a:pt x="12" y="35"/>
                      <a:pt x="5" y="40"/>
                    </a:cubicBezTo>
                    <a:cubicBezTo>
                      <a:pt x="0" y="42"/>
                      <a:pt x="4" y="28"/>
                      <a:pt x="5" y="25"/>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8" name="Freeform 38"/>
              <p:cNvSpPr/>
              <p:nvPr/>
            </p:nvSpPr>
            <p:spPr bwMode="auto">
              <a:xfrm>
                <a:off x="440719" y="3382638"/>
                <a:ext cx="26059" cy="35966"/>
              </a:xfrm>
              <a:custGeom>
                <a:avLst/>
                <a:gdLst>
                  <a:gd name="T0" fmla="*/ 5 w 30"/>
                  <a:gd name="T1" fmla="*/ 29 h 47"/>
                  <a:gd name="T2" fmla="*/ 22 w 30"/>
                  <a:gd name="T3" fmla="*/ 4 h 47"/>
                  <a:gd name="T4" fmla="*/ 26 w 30"/>
                  <a:gd name="T5" fmla="*/ 18 h 47"/>
                  <a:gd name="T6" fmla="*/ 8 w 30"/>
                  <a:gd name="T7" fmla="*/ 44 h 47"/>
                  <a:gd name="T8" fmla="*/ 5 w 30"/>
                  <a:gd name="T9" fmla="*/ 29 h 47"/>
                </a:gdLst>
                <a:ahLst/>
                <a:cxnLst>
                  <a:cxn ang="0">
                    <a:pos x="T0" y="T1"/>
                  </a:cxn>
                  <a:cxn ang="0">
                    <a:pos x="T2" y="T3"/>
                  </a:cxn>
                  <a:cxn ang="0">
                    <a:pos x="T4" y="T5"/>
                  </a:cxn>
                  <a:cxn ang="0">
                    <a:pos x="T6" y="T7"/>
                  </a:cxn>
                  <a:cxn ang="0">
                    <a:pos x="T8" y="T9"/>
                  </a:cxn>
                </a:cxnLst>
                <a:rect l="0" t="0" r="r" b="b"/>
                <a:pathLst>
                  <a:path w="30" h="47">
                    <a:moveTo>
                      <a:pt x="5" y="29"/>
                    </a:moveTo>
                    <a:cubicBezTo>
                      <a:pt x="9" y="19"/>
                      <a:pt x="14" y="10"/>
                      <a:pt x="22" y="4"/>
                    </a:cubicBezTo>
                    <a:cubicBezTo>
                      <a:pt x="30" y="0"/>
                      <a:pt x="27" y="14"/>
                      <a:pt x="26" y="18"/>
                    </a:cubicBezTo>
                    <a:cubicBezTo>
                      <a:pt x="23" y="27"/>
                      <a:pt x="18" y="39"/>
                      <a:pt x="8" y="44"/>
                    </a:cubicBezTo>
                    <a:cubicBezTo>
                      <a:pt x="0" y="47"/>
                      <a:pt x="4" y="32"/>
                      <a:pt x="5" y="2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09" name="Freeform 39"/>
              <p:cNvSpPr/>
              <p:nvPr/>
            </p:nvSpPr>
            <p:spPr bwMode="auto">
              <a:xfrm>
                <a:off x="536627" y="3349070"/>
                <a:ext cx="47954" cy="39562"/>
              </a:xfrm>
              <a:custGeom>
                <a:avLst/>
                <a:gdLst>
                  <a:gd name="T0" fmla="*/ 2 w 63"/>
                  <a:gd name="T1" fmla="*/ 30 h 53"/>
                  <a:gd name="T2" fmla="*/ 35 w 63"/>
                  <a:gd name="T3" fmla="*/ 1 h 53"/>
                  <a:gd name="T4" fmla="*/ 62 w 63"/>
                  <a:gd name="T5" fmla="*/ 21 h 53"/>
                  <a:gd name="T6" fmla="*/ 26 w 63"/>
                  <a:gd name="T7" fmla="*/ 52 h 53"/>
                  <a:gd name="T8" fmla="*/ 2 w 63"/>
                  <a:gd name="T9" fmla="*/ 30 h 53"/>
                </a:gdLst>
                <a:ahLst/>
                <a:cxnLst>
                  <a:cxn ang="0">
                    <a:pos x="T0" y="T1"/>
                  </a:cxn>
                  <a:cxn ang="0">
                    <a:pos x="T2" y="T3"/>
                  </a:cxn>
                  <a:cxn ang="0">
                    <a:pos x="T4" y="T5"/>
                  </a:cxn>
                  <a:cxn ang="0">
                    <a:pos x="T6" y="T7"/>
                  </a:cxn>
                  <a:cxn ang="0">
                    <a:pos x="T8" y="T9"/>
                  </a:cxn>
                </a:cxnLst>
                <a:rect l="0" t="0" r="r" b="b"/>
                <a:pathLst>
                  <a:path w="63" h="53">
                    <a:moveTo>
                      <a:pt x="2" y="30"/>
                    </a:moveTo>
                    <a:cubicBezTo>
                      <a:pt x="7" y="15"/>
                      <a:pt x="21" y="5"/>
                      <a:pt x="35" y="1"/>
                    </a:cubicBezTo>
                    <a:cubicBezTo>
                      <a:pt x="48" y="0"/>
                      <a:pt x="63" y="6"/>
                      <a:pt x="62" y="21"/>
                    </a:cubicBezTo>
                    <a:cubicBezTo>
                      <a:pt x="59" y="38"/>
                      <a:pt x="42" y="49"/>
                      <a:pt x="26" y="52"/>
                    </a:cubicBezTo>
                    <a:cubicBezTo>
                      <a:pt x="13" y="53"/>
                      <a:pt x="0" y="45"/>
                      <a:pt x="2" y="30"/>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0" name="Freeform 40"/>
              <p:cNvSpPr/>
              <p:nvPr/>
            </p:nvSpPr>
            <p:spPr bwMode="auto">
              <a:xfrm>
                <a:off x="591774" y="3344275"/>
                <a:ext cx="50352" cy="39562"/>
              </a:xfrm>
              <a:custGeom>
                <a:avLst/>
                <a:gdLst>
                  <a:gd name="T0" fmla="*/ 1 w 67"/>
                  <a:gd name="T1" fmla="*/ 26 h 52"/>
                  <a:gd name="T2" fmla="*/ 35 w 67"/>
                  <a:gd name="T3" fmla="*/ 0 h 52"/>
                  <a:gd name="T4" fmla="*/ 67 w 67"/>
                  <a:gd name="T5" fmla="*/ 23 h 52"/>
                  <a:gd name="T6" fmla="*/ 33 w 67"/>
                  <a:gd name="T7" fmla="*/ 52 h 52"/>
                  <a:gd name="T8" fmla="*/ 1 w 67"/>
                  <a:gd name="T9" fmla="*/ 26 h 52"/>
                </a:gdLst>
                <a:ahLst/>
                <a:cxnLst>
                  <a:cxn ang="0">
                    <a:pos x="T0" y="T1"/>
                  </a:cxn>
                  <a:cxn ang="0">
                    <a:pos x="T2" y="T3"/>
                  </a:cxn>
                  <a:cxn ang="0">
                    <a:pos x="T4" y="T5"/>
                  </a:cxn>
                  <a:cxn ang="0">
                    <a:pos x="T6" y="T7"/>
                  </a:cxn>
                  <a:cxn ang="0">
                    <a:pos x="T8" y="T9"/>
                  </a:cxn>
                </a:cxnLst>
                <a:rect l="0" t="0" r="r" b="b"/>
                <a:pathLst>
                  <a:path w="67" h="52">
                    <a:moveTo>
                      <a:pt x="1" y="26"/>
                    </a:moveTo>
                    <a:cubicBezTo>
                      <a:pt x="4" y="10"/>
                      <a:pt x="20" y="1"/>
                      <a:pt x="35" y="0"/>
                    </a:cubicBezTo>
                    <a:cubicBezTo>
                      <a:pt x="49" y="0"/>
                      <a:pt x="65" y="7"/>
                      <a:pt x="67" y="23"/>
                    </a:cubicBezTo>
                    <a:cubicBezTo>
                      <a:pt x="66" y="40"/>
                      <a:pt x="48" y="50"/>
                      <a:pt x="33" y="52"/>
                    </a:cubicBezTo>
                    <a:cubicBezTo>
                      <a:pt x="18" y="52"/>
                      <a:pt x="0" y="43"/>
                      <a:pt x="1" y="26"/>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1" name="Freeform 41"/>
              <p:cNvSpPr/>
              <p:nvPr/>
            </p:nvSpPr>
            <p:spPr bwMode="auto">
              <a:xfrm>
                <a:off x="646921" y="3344275"/>
                <a:ext cx="44358" cy="38363"/>
              </a:xfrm>
              <a:custGeom>
                <a:avLst/>
                <a:gdLst>
                  <a:gd name="T0" fmla="*/ 0 w 60"/>
                  <a:gd name="T1" fmla="*/ 22 h 50"/>
                  <a:gd name="T2" fmla="*/ 28 w 60"/>
                  <a:gd name="T3" fmla="*/ 1 h 50"/>
                  <a:gd name="T4" fmla="*/ 59 w 60"/>
                  <a:gd name="T5" fmla="*/ 26 h 50"/>
                  <a:gd name="T6" fmla="*/ 33 w 60"/>
                  <a:gd name="T7" fmla="*/ 50 h 50"/>
                  <a:gd name="T8" fmla="*/ 0 w 60"/>
                  <a:gd name="T9" fmla="*/ 22 h 50"/>
                </a:gdLst>
                <a:ahLst/>
                <a:cxnLst>
                  <a:cxn ang="0">
                    <a:pos x="T0" y="T1"/>
                  </a:cxn>
                  <a:cxn ang="0">
                    <a:pos x="T2" y="T3"/>
                  </a:cxn>
                  <a:cxn ang="0">
                    <a:pos x="T4" y="T5"/>
                  </a:cxn>
                  <a:cxn ang="0">
                    <a:pos x="T6" y="T7"/>
                  </a:cxn>
                  <a:cxn ang="0">
                    <a:pos x="T8" y="T9"/>
                  </a:cxn>
                </a:cxnLst>
                <a:rect l="0" t="0" r="r" b="b"/>
                <a:pathLst>
                  <a:path w="60" h="50">
                    <a:moveTo>
                      <a:pt x="0" y="22"/>
                    </a:moveTo>
                    <a:cubicBezTo>
                      <a:pt x="1" y="8"/>
                      <a:pt x="15" y="0"/>
                      <a:pt x="28" y="1"/>
                    </a:cubicBezTo>
                    <a:cubicBezTo>
                      <a:pt x="42" y="2"/>
                      <a:pt x="56" y="11"/>
                      <a:pt x="59" y="26"/>
                    </a:cubicBezTo>
                    <a:cubicBezTo>
                      <a:pt x="60" y="41"/>
                      <a:pt x="46" y="50"/>
                      <a:pt x="33" y="50"/>
                    </a:cubicBezTo>
                    <a:cubicBezTo>
                      <a:pt x="17" y="48"/>
                      <a:pt x="2" y="39"/>
                      <a:pt x="0" y="22"/>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2" name="Freeform 42"/>
              <p:cNvSpPr/>
              <p:nvPr/>
            </p:nvSpPr>
            <p:spPr bwMode="auto">
              <a:xfrm>
                <a:off x="693676" y="3351468"/>
                <a:ext cx="40761" cy="38363"/>
              </a:xfrm>
              <a:custGeom>
                <a:avLst/>
                <a:gdLst>
                  <a:gd name="T0" fmla="*/ 2 w 54"/>
                  <a:gd name="T1" fmla="*/ 21 h 51"/>
                  <a:gd name="T2" fmla="*/ 22 w 54"/>
                  <a:gd name="T3" fmla="*/ 1 h 51"/>
                  <a:gd name="T4" fmla="*/ 51 w 54"/>
                  <a:gd name="T5" fmla="*/ 28 h 51"/>
                  <a:gd name="T6" fmla="*/ 33 w 54"/>
                  <a:gd name="T7" fmla="*/ 50 h 51"/>
                  <a:gd name="T8" fmla="*/ 2 w 54"/>
                  <a:gd name="T9" fmla="*/ 21 h 51"/>
                </a:gdLst>
                <a:ahLst/>
                <a:cxnLst>
                  <a:cxn ang="0">
                    <a:pos x="T0" y="T1"/>
                  </a:cxn>
                  <a:cxn ang="0">
                    <a:pos x="T2" y="T3"/>
                  </a:cxn>
                  <a:cxn ang="0">
                    <a:pos x="T4" y="T5"/>
                  </a:cxn>
                  <a:cxn ang="0">
                    <a:pos x="T6" y="T7"/>
                  </a:cxn>
                  <a:cxn ang="0">
                    <a:pos x="T8" y="T9"/>
                  </a:cxn>
                </a:cxnLst>
                <a:rect l="0" t="0" r="r" b="b"/>
                <a:pathLst>
                  <a:path w="54" h="51">
                    <a:moveTo>
                      <a:pt x="2" y="21"/>
                    </a:moveTo>
                    <a:cubicBezTo>
                      <a:pt x="0" y="8"/>
                      <a:pt x="10" y="0"/>
                      <a:pt x="22" y="1"/>
                    </a:cubicBezTo>
                    <a:cubicBezTo>
                      <a:pt x="36" y="4"/>
                      <a:pt x="47" y="14"/>
                      <a:pt x="51" y="28"/>
                    </a:cubicBezTo>
                    <a:cubicBezTo>
                      <a:pt x="54" y="41"/>
                      <a:pt x="46" y="51"/>
                      <a:pt x="33" y="50"/>
                    </a:cubicBezTo>
                    <a:cubicBezTo>
                      <a:pt x="17" y="47"/>
                      <a:pt x="5" y="36"/>
                      <a:pt x="2" y="21"/>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3" name="Freeform 43"/>
              <p:cNvSpPr/>
              <p:nvPr/>
            </p:nvSpPr>
            <p:spPr bwMode="auto">
              <a:xfrm>
                <a:off x="421537" y="3425797"/>
                <a:ext cx="16458" cy="31170"/>
              </a:xfrm>
              <a:custGeom>
                <a:avLst/>
                <a:gdLst>
                  <a:gd name="T0" fmla="*/ 4 w 20"/>
                  <a:gd name="T1" fmla="*/ 24 h 42"/>
                  <a:gd name="T2" fmla="*/ 13 w 20"/>
                  <a:gd name="T3" fmla="*/ 2 h 42"/>
                  <a:gd name="T4" fmla="*/ 16 w 20"/>
                  <a:gd name="T5" fmla="*/ 20 h 42"/>
                  <a:gd name="T6" fmla="*/ 6 w 20"/>
                  <a:gd name="T7" fmla="*/ 42 h 42"/>
                  <a:gd name="T8" fmla="*/ 4 w 20"/>
                  <a:gd name="T9" fmla="*/ 24 h 42"/>
                </a:gdLst>
                <a:ahLst/>
                <a:cxnLst>
                  <a:cxn ang="0">
                    <a:pos x="T0" y="T1"/>
                  </a:cxn>
                  <a:cxn ang="0">
                    <a:pos x="T2" y="T3"/>
                  </a:cxn>
                  <a:cxn ang="0">
                    <a:pos x="T4" y="T5"/>
                  </a:cxn>
                  <a:cxn ang="0">
                    <a:pos x="T6" y="T7"/>
                  </a:cxn>
                  <a:cxn ang="0">
                    <a:pos x="T8" y="T9"/>
                  </a:cxn>
                </a:cxnLst>
                <a:rect l="0" t="0" r="r" b="b"/>
                <a:pathLst>
                  <a:path w="20" h="42">
                    <a:moveTo>
                      <a:pt x="4" y="24"/>
                    </a:moveTo>
                    <a:cubicBezTo>
                      <a:pt x="5" y="17"/>
                      <a:pt x="7" y="7"/>
                      <a:pt x="13" y="2"/>
                    </a:cubicBezTo>
                    <a:cubicBezTo>
                      <a:pt x="20" y="0"/>
                      <a:pt x="16" y="17"/>
                      <a:pt x="16" y="20"/>
                    </a:cubicBezTo>
                    <a:cubicBezTo>
                      <a:pt x="15" y="26"/>
                      <a:pt x="13" y="40"/>
                      <a:pt x="6" y="42"/>
                    </a:cubicBezTo>
                    <a:cubicBezTo>
                      <a:pt x="0" y="42"/>
                      <a:pt x="3" y="28"/>
                      <a:pt x="4" y="24"/>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4" name="Freeform 44"/>
              <p:cNvSpPr/>
              <p:nvPr/>
            </p:nvSpPr>
            <p:spPr bwMode="auto">
              <a:xfrm>
                <a:off x="433526" y="3418603"/>
                <a:ext cx="19182" cy="37164"/>
              </a:xfrm>
              <a:custGeom>
                <a:avLst/>
                <a:gdLst>
                  <a:gd name="T0" fmla="*/ 3 w 26"/>
                  <a:gd name="T1" fmla="*/ 28 h 49"/>
                  <a:gd name="T2" fmla="*/ 17 w 26"/>
                  <a:gd name="T3" fmla="*/ 3 h 49"/>
                  <a:gd name="T4" fmla="*/ 23 w 26"/>
                  <a:gd name="T5" fmla="*/ 22 h 49"/>
                  <a:gd name="T6" fmla="*/ 8 w 26"/>
                  <a:gd name="T7" fmla="*/ 49 h 49"/>
                  <a:gd name="T8" fmla="*/ 3 w 26"/>
                  <a:gd name="T9" fmla="*/ 28 h 49"/>
                </a:gdLst>
                <a:ahLst/>
                <a:cxnLst>
                  <a:cxn ang="0">
                    <a:pos x="T0" y="T1"/>
                  </a:cxn>
                  <a:cxn ang="0">
                    <a:pos x="T2" y="T3"/>
                  </a:cxn>
                  <a:cxn ang="0">
                    <a:pos x="T4" y="T5"/>
                  </a:cxn>
                  <a:cxn ang="0">
                    <a:pos x="T6" y="T7"/>
                  </a:cxn>
                  <a:cxn ang="0">
                    <a:pos x="T8" y="T9"/>
                  </a:cxn>
                </a:cxnLst>
                <a:rect l="0" t="0" r="r" b="b"/>
                <a:pathLst>
                  <a:path w="26" h="49">
                    <a:moveTo>
                      <a:pt x="3" y="28"/>
                    </a:moveTo>
                    <a:cubicBezTo>
                      <a:pt x="5" y="19"/>
                      <a:pt x="8" y="7"/>
                      <a:pt x="17" y="3"/>
                    </a:cubicBezTo>
                    <a:cubicBezTo>
                      <a:pt x="26" y="0"/>
                      <a:pt x="23" y="18"/>
                      <a:pt x="23" y="22"/>
                    </a:cubicBezTo>
                    <a:cubicBezTo>
                      <a:pt x="21" y="31"/>
                      <a:pt x="18" y="46"/>
                      <a:pt x="8" y="49"/>
                    </a:cubicBezTo>
                    <a:cubicBezTo>
                      <a:pt x="0" y="49"/>
                      <a:pt x="2" y="33"/>
                      <a:pt x="3" y="2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5" name="Freeform 45"/>
              <p:cNvSpPr/>
              <p:nvPr/>
            </p:nvSpPr>
            <p:spPr bwMode="auto">
              <a:xfrm>
                <a:off x="642126" y="3392229"/>
                <a:ext cx="46755" cy="45556"/>
              </a:xfrm>
              <a:custGeom>
                <a:avLst/>
                <a:gdLst>
                  <a:gd name="T0" fmla="*/ 0 w 62"/>
                  <a:gd name="T1" fmla="*/ 30 h 61"/>
                  <a:gd name="T2" fmla="*/ 31 w 62"/>
                  <a:gd name="T3" fmla="*/ 0 h 61"/>
                  <a:gd name="T4" fmla="*/ 61 w 62"/>
                  <a:gd name="T5" fmla="*/ 31 h 61"/>
                  <a:gd name="T6" fmla="*/ 32 w 62"/>
                  <a:gd name="T7" fmla="*/ 61 h 61"/>
                  <a:gd name="T8" fmla="*/ 0 w 62"/>
                  <a:gd name="T9" fmla="*/ 30 h 61"/>
                </a:gdLst>
                <a:ahLst/>
                <a:cxnLst>
                  <a:cxn ang="0">
                    <a:pos x="T0" y="T1"/>
                  </a:cxn>
                  <a:cxn ang="0">
                    <a:pos x="T2" y="T3"/>
                  </a:cxn>
                  <a:cxn ang="0">
                    <a:pos x="T4" y="T5"/>
                  </a:cxn>
                  <a:cxn ang="0">
                    <a:pos x="T6" y="T7"/>
                  </a:cxn>
                  <a:cxn ang="0">
                    <a:pos x="T8" y="T9"/>
                  </a:cxn>
                </a:cxnLst>
                <a:rect l="0" t="0" r="r" b="b"/>
                <a:pathLst>
                  <a:path w="62" h="61">
                    <a:moveTo>
                      <a:pt x="0" y="30"/>
                    </a:moveTo>
                    <a:cubicBezTo>
                      <a:pt x="1" y="13"/>
                      <a:pt x="14" y="1"/>
                      <a:pt x="31" y="0"/>
                    </a:cubicBezTo>
                    <a:cubicBezTo>
                      <a:pt x="47" y="2"/>
                      <a:pt x="60" y="14"/>
                      <a:pt x="61" y="31"/>
                    </a:cubicBezTo>
                    <a:cubicBezTo>
                      <a:pt x="62" y="47"/>
                      <a:pt x="48" y="60"/>
                      <a:pt x="32" y="61"/>
                    </a:cubicBezTo>
                    <a:cubicBezTo>
                      <a:pt x="15" y="60"/>
                      <a:pt x="1" y="47"/>
                      <a:pt x="0" y="30"/>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6" name="Freeform 46"/>
              <p:cNvSpPr/>
              <p:nvPr/>
            </p:nvSpPr>
            <p:spPr bwMode="auto">
              <a:xfrm>
                <a:off x="431128" y="3461762"/>
                <a:ext cx="14386" cy="35966"/>
              </a:xfrm>
              <a:custGeom>
                <a:avLst/>
                <a:gdLst>
                  <a:gd name="T0" fmla="*/ 0 w 20"/>
                  <a:gd name="T1" fmla="*/ 23 h 48"/>
                  <a:gd name="T2" fmla="*/ 10 w 20"/>
                  <a:gd name="T3" fmla="*/ 0 h 48"/>
                  <a:gd name="T4" fmla="*/ 20 w 20"/>
                  <a:gd name="T5" fmla="*/ 24 h 48"/>
                  <a:gd name="T6" fmla="*/ 9 w 20"/>
                  <a:gd name="T7" fmla="*/ 48 h 48"/>
                  <a:gd name="T8" fmla="*/ 0 w 20"/>
                  <a:gd name="T9" fmla="*/ 23 h 48"/>
                </a:gdLst>
                <a:ahLst/>
                <a:cxnLst>
                  <a:cxn ang="0">
                    <a:pos x="T0" y="T1"/>
                  </a:cxn>
                  <a:cxn ang="0">
                    <a:pos x="T2" y="T3"/>
                  </a:cxn>
                  <a:cxn ang="0">
                    <a:pos x="T4" y="T5"/>
                  </a:cxn>
                  <a:cxn ang="0">
                    <a:pos x="T6" y="T7"/>
                  </a:cxn>
                  <a:cxn ang="0">
                    <a:pos x="T8" y="T9"/>
                  </a:cxn>
                </a:cxnLst>
                <a:rect l="0" t="0" r="r" b="b"/>
                <a:pathLst>
                  <a:path w="20" h="48">
                    <a:moveTo>
                      <a:pt x="0" y="23"/>
                    </a:moveTo>
                    <a:cubicBezTo>
                      <a:pt x="1" y="16"/>
                      <a:pt x="2" y="2"/>
                      <a:pt x="10" y="0"/>
                    </a:cubicBezTo>
                    <a:cubicBezTo>
                      <a:pt x="20" y="0"/>
                      <a:pt x="20" y="18"/>
                      <a:pt x="20" y="24"/>
                    </a:cubicBezTo>
                    <a:cubicBezTo>
                      <a:pt x="19" y="31"/>
                      <a:pt x="18" y="48"/>
                      <a:pt x="9" y="48"/>
                    </a:cubicBezTo>
                    <a:cubicBezTo>
                      <a:pt x="0" y="44"/>
                      <a:pt x="0" y="31"/>
                      <a:pt x="0" y="2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7" name="Freeform 47"/>
              <p:cNvSpPr/>
              <p:nvPr/>
            </p:nvSpPr>
            <p:spPr bwMode="auto">
              <a:xfrm>
                <a:off x="450309" y="3459364"/>
                <a:ext cx="23977" cy="41960"/>
              </a:xfrm>
              <a:custGeom>
                <a:avLst/>
                <a:gdLst>
                  <a:gd name="T0" fmla="*/ 0 w 32"/>
                  <a:gd name="T1" fmla="*/ 28 h 56"/>
                  <a:gd name="T2" fmla="*/ 15 w 32"/>
                  <a:gd name="T3" fmla="*/ 0 h 56"/>
                  <a:gd name="T4" fmla="*/ 32 w 32"/>
                  <a:gd name="T5" fmla="*/ 28 h 56"/>
                  <a:gd name="T6" fmla="*/ 14 w 32"/>
                  <a:gd name="T7" fmla="*/ 56 h 56"/>
                  <a:gd name="T8" fmla="*/ 0 w 32"/>
                  <a:gd name="T9" fmla="*/ 28 h 56"/>
                </a:gdLst>
                <a:ahLst/>
                <a:cxnLst>
                  <a:cxn ang="0">
                    <a:pos x="T0" y="T1"/>
                  </a:cxn>
                  <a:cxn ang="0">
                    <a:pos x="T2" y="T3"/>
                  </a:cxn>
                  <a:cxn ang="0">
                    <a:pos x="T4" y="T5"/>
                  </a:cxn>
                  <a:cxn ang="0">
                    <a:pos x="T6" y="T7"/>
                  </a:cxn>
                  <a:cxn ang="0">
                    <a:pos x="T8" y="T9"/>
                  </a:cxn>
                </a:cxnLst>
                <a:rect l="0" t="0" r="r" b="b"/>
                <a:pathLst>
                  <a:path w="32" h="56">
                    <a:moveTo>
                      <a:pt x="0" y="28"/>
                    </a:moveTo>
                    <a:cubicBezTo>
                      <a:pt x="0" y="18"/>
                      <a:pt x="4" y="2"/>
                      <a:pt x="15" y="0"/>
                    </a:cubicBezTo>
                    <a:cubicBezTo>
                      <a:pt x="29" y="0"/>
                      <a:pt x="31" y="18"/>
                      <a:pt x="32" y="28"/>
                    </a:cubicBezTo>
                    <a:cubicBezTo>
                      <a:pt x="31" y="38"/>
                      <a:pt x="27" y="56"/>
                      <a:pt x="14" y="56"/>
                    </a:cubicBezTo>
                    <a:cubicBezTo>
                      <a:pt x="3" y="53"/>
                      <a:pt x="0" y="38"/>
                      <a:pt x="0" y="28"/>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8" name="Freeform 48"/>
              <p:cNvSpPr/>
              <p:nvPr/>
            </p:nvSpPr>
            <p:spPr bwMode="auto">
              <a:xfrm>
                <a:off x="453906" y="3507319"/>
                <a:ext cx="23977" cy="40761"/>
              </a:xfrm>
              <a:custGeom>
                <a:avLst/>
                <a:gdLst>
                  <a:gd name="T0" fmla="*/ 1 w 33"/>
                  <a:gd name="T1" fmla="*/ 23 h 54"/>
                  <a:gd name="T2" fmla="*/ 13 w 33"/>
                  <a:gd name="T3" fmla="*/ 1 h 54"/>
                  <a:gd name="T4" fmla="*/ 33 w 33"/>
                  <a:gd name="T5" fmla="*/ 31 h 54"/>
                  <a:gd name="T6" fmla="*/ 19 w 33"/>
                  <a:gd name="T7" fmla="*/ 51 h 54"/>
                  <a:gd name="T8" fmla="*/ 1 w 33"/>
                  <a:gd name="T9" fmla="*/ 23 h 54"/>
                </a:gdLst>
                <a:ahLst/>
                <a:cxnLst>
                  <a:cxn ang="0">
                    <a:pos x="T0" y="T1"/>
                  </a:cxn>
                  <a:cxn ang="0">
                    <a:pos x="T2" y="T3"/>
                  </a:cxn>
                  <a:cxn ang="0">
                    <a:pos x="T4" y="T5"/>
                  </a:cxn>
                  <a:cxn ang="0">
                    <a:pos x="T6" y="T7"/>
                  </a:cxn>
                  <a:cxn ang="0">
                    <a:pos x="T8" y="T9"/>
                  </a:cxn>
                </a:cxnLst>
                <a:rect l="0" t="0" r="r" b="b"/>
                <a:pathLst>
                  <a:path w="33" h="54">
                    <a:moveTo>
                      <a:pt x="1" y="23"/>
                    </a:moveTo>
                    <a:cubicBezTo>
                      <a:pt x="0" y="15"/>
                      <a:pt x="2" y="0"/>
                      <a:pt x="13" y="1"/>
                    </a:cubicBezTo>
                    <a:cubicBezTo>
                      <a:pt x="26" y="4"/>
                      <a:pt x="31" y="19"/>
                      <a:pt x="33" y="31"/>
                    </a:cubicBezTo>
                    <a:cubicBezTo>
                      <a:pt x="33" y="39"/>
                      <a:pt x="31" y="54"/>
                      <a:pt x="19" y="51"/>
                    </a:cubicBezTo>
                    <a:cubicBezTo>
                      <a:pt x="8" y="47"/>
                      <a:pt x="2" y="34"/>
                      <a:pt x="1" y="23"/>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19" name="Freeform 49"/>
              <p:cNvSpPr/>
              <p:nvPr/>
            </p:nvSpPr>
            <p:spPr bwMode="auto">
              <a:xfrm>
                <a:off x="483878" y="3512114"/>
                <a:ext cx="37164" cy="44358"/>
              </a:xfrm>
              <a:custGeom>
                <a:avLst/>
                <a:gdLst>
                  <a:gd name="T0" fmla="*/ 1 w 49"/>
                  <a:gd name="T1" fmla="*/ 26 h 58"/>
                  <a:gd name="T2" fmla="*/ 21 w 49"/>
                  <a:gd name="T3" fmla="*/ 0 h 58"/>
                  <a:gd name="T4" fmla="*/ 48 w 49"/>
                  <a:gd name="T5" fmla="*/ 32 h 58"/>
                  <a:gd name="T6" fmla="*/ 26 w 49"/>
                  <a:gd name="T7" fmla="*/ 56 h 58"/>
                  <a:gd name="T8" fmla="*/ 1 w 49"/>
                  <a:gd name="T9" fmla="*/ 26 h 58"/>
                </a:gdLst>
                <a:ahLst/>
                <a:cxnLst>
                  <a:cxn ang="0">
                    <a:pos x="T0" y="T1"/>
                  </a:cxn>
                  <a:cxn ang="0">
                    <a:pos x="T2" y="T3"/>
                  </a:cxn>
                  <a:cxn ang="0">
                    <a:pos x="T4" y="T5"/>
                  </a:cxn>
                  <a:cxn ang="0">
                    <a:pos x="T6" y="T7"/>
                  </a:cxn>
                  <a:cxn ang="0">
                    <a:pos x="T8" y="T9"/>
                  </a:cxn>
                </a:cxnLst>
                <a:rect l="0" t="0" r="r" b="b"/>
                <a:pathLst>
                  <a:path w="49" h="58">
                    <a:moveTo>
                      <a:pt x="1" y="26"/>
                    </a:moveTo>
                    <a:cubicBezTo>
                      <a:pt x="0" y="13"/>
                      <a:pt x="7" y="0"/>
                      <a:pt x="21" y="0"/>
                    </a:cubicBezTo>
                    <a:cubicBezTo>
                      <a:pt x="36" y="2"/>
                      <a:pt x="46" y="17"/>
                      <a:pt x="48" y="32"/>
                    </a:cubicBezTo>
                    <a:cubicBezTo>
                      <a:pt x="49" y="45"/>
                      <a:pt x="41" y="58"/>
                      <a:pt x="26" y="56"/>
                    </a:cubicBezTo>
                    <a:cubicBezTo>
                      <a:pt x="12" y="53"/>
                      <a:pt x="3" y="40"/>
                      <a:pt x="1" y="26"/>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sp>
            <p:nvSpPr>
              <p:cNvPr id="120" name="Freeform 50"/>
              <p:cNvSpPr/>
              <p:nvPr/>
            </p:nvSpPr>
            <p:spPr bwMode="auto">
              <a:xfrm>
                <a:off x="534229" y="3515710"/>
                <a:ext cx="44358" cy="44358"/>
              </a:xfrm>
              <a:custGeom>
                <a:avLst/>
                <a:gdLst>
                  <a:gd name="T0" fmla="*/ 0 w 60"/>
                  <a:gd name="T1" fmla="*/ 29 h 59"/>
                  <a:gd name="T2" fmla="*/ 28 w 60"/>
                  <a:gd name="T3" fmla="*/ 0 h 59"/>
                  <a:gd name="T4" fmla="*/ 60 w 60"/>
                  <a:gd name="T5" fmla="*/ 32 h 59"/>
                  <a:gd name="T6" fmla="*/ 31 w 60"/>
                  <a:gd name="T7" fmla="*/ 59 h 59"/>
                  <a:gd name="T8" fmla="*/ 0 w 60"/>
                  <a:gd name="T9" fmla="*/ 29 h 59"/>
                </a:gdLst>
                <a:ahLst/>
                <a:cxnLst>
                  <a:cxn ang="0">
                    <a:pos x="T0" y="T1"/>
                  </a:cxn>
                  <a:cxn ang="0">
                    <a:pos x="T2" y="T3"/>
                  </a:cxn>
                  <a:cxn ang="0">
                    <a:pos x="T4" y="T5"/>
                  </a:cxn>
                  <a:cxn ang="0">
                    <a:pos x="T6" y="T7"/>
                  </a:cxn>
                  <a:cxn ang="0">
                    <a:pos x="T8" y="T9"/>
                  </a:cxn>
                </a:cxnLst>
                <a:rect l="0" t="0" r="r" b="b"/>
                <a:pathLst>
                  <a:path w="60" h="59">
                    <a:moveTo>
                      <a:pt x="0" y="29"/>
                    </a:moveTo>
                    <a:cubicBezTo>
                      <a:pt x="0" y="13"/>
                      <a:pt x="12" y="1"/>
                      <a:pt x="28" y="0"/>
                    </a:cubicBezTo>
                    <a:cubicBezTo>
                      <a:pt x="45" y="2"/>
                      <a:pt x="59" y="15"/>
                      <a:pt x="60" y="32"/>
                    </a:cubicBezTo>
                    <a:cubicBezTo>
                      <a:pt x="60" y="48"/>
                      <a:pt x="47" y="59"/>
                      <a:pt x="31" y="59"/>
                    </a:cubicBezTo>
                    <a:cubicBezTo>
                      <a:pt x="15" y="57"/>
                      <a:pt x="3" y="45"/>
                      <a:pt x="0" y="29"/>
                    </a:cubicBezTo>
                    <a:close/>
                  </a:path>
                </a:pathLst>
              </a:custGeom>
              <a:grpFill/>
              <a:ln>
                <a:noFill/>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srgbClr val="3F4253"/>
                  </a:solidFill>
                  <a:effectLst/>
                  <a:uLnTx/>
                  <a:uFillTx/>
                  <a:latin typeface="Calibri" panose="020F0502020204030204"/>
                  <a:ea typeface="微软雅黑" panose="020B0503020204020204" pitchFamily="34" charset="-122"/>
                  <a:cs typeface="+mn-cs"/>
                </a:endParaRPr>
              </a:p>
            </p:txBody>
          </p:sp>
        </p:grpSp>
      </p:grp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27" name="文本框 126"/>
          <p:cNvSpPr txBox="1"/>
          <p:nvPr/>
        </p:nvSpPr>
        <p:spPr>
          <a:xfrm>
            <a:off x="393700" y="1318895"/>
            <a:ext cx="4431030" cy="521970"/>
          </a:xfrm>
          <a:prstGeom prst="rect">
            <a:avLst/>
          </a:prstGeom>
          <a:noFill/>
        </p:spPr>
        <p:txBody>
          <a:bodyPr wrap="square" rtlCol="0" anchor="t">
            <a:spAutoFit/>
          </a:bodyPr>
          <a:lstStyle/>
          <a:p>
            <a:pPr indent="0" algn="l">
              <a:buFont typeface="Arial" panose="020B0604020202020204" pitchFamily="34" charset="0"/>
              <a:buNone/>
            </a:pPr>
            <a:r>
              <a:rPr lang="zh-CN" altLang="en-US" sz="2800" dirty="0">
                <a:sym typeface="+mn-ea"/>
              </a:rPr>
              <a:t>已</a:t>
            </a:r>
            <a:r>
              <a:rPr lang="zh-CN" altLang="en-US" sz="2800" dirty="0"/>
              <a:t>录用核心期刊论文一篇</a:t>
            </a:r>
            <a:endParaRPr lang="en-US" altLang="zh-CN" sz="2800" dirty="0"/>
          </a:p>
        </p:txBody>
      </p:sp>
      <p:sp>
        <p:nvSpPr>
          <p:cNvPr id="128" name="文本框 127"/>
          <p:cNvSpPr txBox="1"/>
          <p:nvPr/>
        </p:nvSpPr>
        <p:spPr>
          <a:xfrm>
            <a:off x="893502" y="2109288"/>
            <a:ext cx="5330825" cy="922020"/>
          </a:xfrm>
          <a:prstGeom prst="rect">
            <a:avLst/>
          </a:prstGeom>
          <a:noFill/>
        </p:spPr>
        <p:txBody>
          <a:bodyPr wrap="square" rtlCol="0" anchor="t">
            <a:spAutoFit/>
          </a:bodyPr>
          <a:lstStyle/>
          <a:p>
            <a:r>
              <a:rPr lang="zh-CN" altLang="en-US" dirty="0">
                <a:latin typeface="Times New Roman" panose="02020603050405020304" pitchFamily="18" charset="0"/>
              </a:rPr>
              <a:t>付康为、孙玲等</a:t>
            </a:r>
            <a:r>
              <a:rPr lang="en-US" altLang="zh-CN" dirty="0">
                <a:latin typeface="Times New Roman" panose="02020603050405020304" pitchFamily="18" charset="0"/>
              </a:rPr>
              <a:t>. </a:t>
            </a:r>
            <a:r>
              <a:rPr lang="zh-CN" altLang="en-US" dirty="0">
                <a:latin typeface="Times New Roman" panose="02020603050405020304" pitchFamily="18" charset="0"/>
              </a:rPr>
              <a:t>基于COAP协议的无线传感网架构设计</a:t>
            </a:r>
            <a:r>
              <a:rPr lang="en-US" altLang="zh-CN" dirty="0">
                <a:latin typeface="Times New Roman" panose="02020603050405020304" pitchFamily="18" charset="0"/>
              </a:rPr>
              <a:t>[J], </a:t>
            </a:r>
            <a:r>
              <a:rPr lang="en-US" altLang="zh-CN" dirty="0" err="1">
                <a:latin typeface="Times New Roman" panose="02020603050405020304" pitchFamily="18" charset="0"/>
              </a:rPr>
              <a:t>现代电子技术</a:t>
            </a:r>
            <a:r>
              <a:rPr lang="en-US" altLang="zh-CN" dirty="0">
                <a:latin typeface="Times New Roman" panose="02020603050405020304" pitchFamily="18" charset="0"/>
              </a:rPr>
              <a:t>, </a:t>
            </a:r>
            <a:r>
              <a:rPr lang="zh-CN" altLang="en-US" dirty="0">
                <a:latin typeface="Times New Roman" panose="02020603050405020304" pitchFamily="18" charset="0"/>
              </a:rPr>
              <a:t>201</a:t>
            </a:r>
            <a:r>
              <a:rPr lang="en-US" altLang="zh-CN" dirty="0">
                <a:latin typeface="Times New Roman" panose="02020603050405020304" pitchFamily="18" charset="0"/>
              </a:rPr>
              <a:t>8(18)</a:t>
            </a:r>
            <a:r>
              <a:rPr lang="zh-CN" altLang="en-US" dirty="0">
                <a:latin typeface="Times New Roman" panose="02020603050405020304" pitchFamily="18" charset="0"/>
              </a:rPr>
              <a:t>.</a:t>
            </a:r>
            <a:endParaRPr lang="zh-CN" altLang="en-US" dirty="0">
              <a:latin typeface="Times New Roman" panose="02020603050405020304" pitchFamily="18" charset="0"/>
            </a:endParaRPr>
          </a:p>
          <a:p>
            <a:r>
              <a:rPr lang="en-US" altLang="zh-CN" dirty="0">
                <a:latin typeface="Times New Roman" panose="02020603050405020304" pitchFamily="18" charset="0"/>
              </a:rPr>
              <a:t>2017.10</a:t>
            </a:r>
            <a:r>
              <a:rPr lang="zh-CN" altLang="en-US" dirty="0">
                <a:latin typeface="Times New Roman" panose="02020603050405020304" pitchFamily="18" charset="0"/>
              </a:rPr>
              <a:t>.</a:t>
            </a:r>
            <a:r>
              <a:rPr lang="en-US" altLang="zh-CN" dirty="0">
                <a:latin typeface="Times New Roman" panose="02020603050405020304" pitchFamily="18" charset="0"/>
              </a:rPr>
              <a:t>10</a:t>
            </a:r>
            <a:r>
              <a:rPr lang="zh-CN" altLang="en-US" dirty="0">
                <a:latin typeface="Times New Roman" panose="02020603050405020304" pitchFamily="18" charset="0"/>
              </a:rPr>
              <a:t>录用</a:t>
            </a:r>
            <a:endParaRPr lang="zh-CN" altLang="en-US" dirty="0">
              <a:latin typeface="Times New Roman" panose="02020603050405020304" pitchFamily="18" charset="0"/>
            </a:endParaRPr>
          </a:p>
        </p:txBody>
      </p:sp>
      <p:pic>
        <p:nvPicPr>
          <p:cNvPr id="132" name="图片 131"/>
          <p:cNvPicPr>
            <a:picLocks noChangeAspect="1"/>
          </p:cNvPicPr>
          <p:nvPr/>
        </p:nvPicPr>
        <p:blipFill>
          <a:blip r:embed="rId1"/>
          <a:stretch>
            <a:fillRect/>
          </a:stretch>
        </p:blipFill>
        <p:spPr>
          <a:xfrm>
            <a:off x="6665595" y="179705"/>
            <a:ext cx="5263515" cy="6308090"/>
          </a:xfrm>
          <a:prstGeom prst="rect">
            <a:avLst/>
          </a:prstGeom>
        </p:spPr>
      </p:pic>
      <p:pic>
        <p:nvPicPr>
          <p:cNvPr id="2" name="图片 1"/>
          <p:cNvPicPr>
            <a:picLocks noChangeAspect="1"/>
          </p:cNvPicPr>
          <p:nvPr/>
        </p:nvPicPr>
        <p:blipFill>
          <a:blip r:embed="rId2"/>
          <a:stretch>
            <a:fillRect/>
          </a:stretch>
        </p:blipFill>
        <p:spPr>
          <a:xfrm>
            <a:off x="393700" y="3371215"/>
            <a:ext cx="5832475" cy="2653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79" name="矩形 78"/>
          <p:cNvSpPr>
            <a:spLocks noChangeAspect="1"/>
          </p:cNvSpPr>
          <p:nvPr/>
        </p:nvSpPr>
        <p:spPr>
          <a:xfrm>
            <a:off x="0" y="0"/>
            <a:ext cx="3626069" cy="65274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732200" y="2430992"/>
            <a:ext cx="2161668" cy="923330"/>
          </a:xfrm>
          <a:prstGeom prst="rect">
            <a:avLst/>
          </a:prstGeom>
          <a:noFill/>
        </p:spPr>
        <p:txBody>
          <a:bodyPr wrap="square" rtlCol="0">
            <a:spAutoFit/>
          </a:bodyPr>
          <a:lstStyle/>
          <a:p>
            <a:pPr algn="dist"/>
            <a:r>
              <a:rPr lang="zh-CN" altLang="en-US" sz="5400" b="1" dirty="0">
                <a:solidFill>
                  <a:schemeClr val="bg1">
                    <a:lumMod val="95000"/>
                  </a:schemeClr>
                </a:solidFill>
                <a:latin typeface="微软雅黑" panose="020B0503020204020204" pitchFamily="34" charset="-122"/>
                <a:ea typeface="微软雅黑" panose="020B0503020204020204" pitchFamily="34" charset="-122"/>
              </a:rPr>
              <a:t>目录</a:t>
            </a:r>
            <a:endParaRPr lang="zh-CN" altLang="en-US" sz="5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732200" y="3527688"/>
            <a:ext cx="2161668" cy="584775"/>
          </a:xfrm>
          <a:prstGeom prst="rect">
            <a:avLst/>
          </a:prstGeom>
          <a:noFill/>
        </p:spPr>
        <p:txBody>
          <a:bodyPr wrap="square" rtlCol="0">
            <a:spAutoFit/>
          </a:bodyPr>
          <a:lstStyle/>
          <a:p>
            <a:pPr algn="ctr"/>
            <a:r>
              <a:rPr lang="en-US" altLang="zh-CN" sz="3200" b="1" dirty="0">
                <a:solidFill>
                  <a:srgbClr val="FDC006"/>
                </a:solidFill>
                <a:latin typeface="微软雅黑" panose="020B0503020204020204" pitchFamily="34" charset="-122"/>
                <a:ea typeface="微软雅黑" panose="020B0503020204020204" pitchFamily="34" charset="-122"/>
              </a:rPr>
              <a:t>Contents</a:t>
            </a:r>
            <a:endParaRPr lang="zh-CN" altLang="en-US" sz="3200" b="1" dirty="0">
              <a:solidFill>
                <a:srgbClr val="FDC006"/>
              </a:solidFill>
              <a:latin typeface="微软雅黑" panose="020B0503020204020204" pitchFamily="34" charset="-122"/>
              <a:ea typeface="微软雅黑" panose="020B0503020204020204" pitchFamily="34" charset="-122"/>
            </a:endParaRPr>
          </a:p>
        </p:txBody>
      </p:sp>
      <p:sp>
        <p:nvSpPr>
          <p:cNvPr id="82" name="矩形: 圆角 81"/>
          <p:cNvSpPr/>
          <p:nvPr/>
        </p:nvSpPr>
        <p:spPr>
          <a:xfrm>
            <a:off x="5773750" y="1982063"/>
            <a:ext cx="643340" cy="643340"/>
          </a:xfrm>
          <a:prstGeom prst="roundRect">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83" name="文本框 82"/>
          <p:cNvSpPr txBox="1"/>
          <p:nvPr/>
        </p:nvSpPr>
        <p:spPr>
          <a:xfrm>
            <a:off x="6811282" y="2042050"/>
            <a:ext cx="2676815" cy="52197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项目背景</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4" name="矩形: 圆角 83"/>
          <p:cNvSpPr/>
          <p:nvPr/>
        </p:nvSpPr>
        <p:spPr>
          <a:xfrm>
            <a:off x="5773750" y="2829903"/>
            <a:ext cx="643340" cy="643340"/>
          </a:xfrm>
          <a:prstGeom prst="roundRect">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6811282" y="2880262"/>
            <a:ext cx="3544256" cy="521970"/>
          </a:xfrm>
          <a:prstGeom prst="rect">
            <a:avLst/>
          </a:prstGeom>
          <a:noFill/>
        </p:spPr>
        <p:txBody>
          <a:bodyPr wrap="square" rtlCol="0">
            <a:spAutoFit/>
          </a:bodyPr>
          <a:lstStyle/>
          <a:p>
            <a:r>
              <a:rPr lang="zh-CN" altLang="en-US" sz="2800" b="1" dirty="0">
                <a:solidFill>
                  <a:schemeClr val="bg2">
                    <a:lumMod val="25000"/>
                  </a:schemeClr>
                </a:solidFill>
                <a:latin typeface="Times New Roman" panose="02020603050405020304" pitchFamily="18" charset="0"/>
                <a:ea typeface="微软雅黑" panose="020B0503020204020204" pitchFamily="34" charset="-122"/>
              </a:rPr>
              <a:t>实施方案</a:t>
            </a:r>
            <a:endParaRPr lang="zh-CN" altLang="en-US" sz="2800" b="1" dirty="0">
              <a:solidFill>
                <a:schemeClr val="bg2">
                  <a:lumMod val="25000"/>
                </a:schemeClr>
              </a:solidFill>
              <a:latin typeface="Times New Roman" panose="02020603050405020304" pitchFamily="18" charset="0"/>
              <a:ea typeface="微软雅黑" panose="020B0503020204020204" pitchFamily="34" charset="-122"/>
            </a:endParaRPr>
          </a:p>
        </p:txBody>
      </p:sp>
      <p:sp>
        <p:nvSpPr>
          <p:cNvPr id="86" name="矩形: 圆角 85"/>
          <p:cNvSpPr/>
          <p:nvPr/>
        </p:nvSpPr>
        <p:spPr>
          <a:xfrm>
            <a:off x="5773750" y="3675777"/>
            <a:ext cx="643340" cy="643340"/>
          </a:xfrm>
          <a:prstGeom prst="roundRect">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6811282" y="3730757"/>
            <a:ext cx="3544256"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现有成果</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6" name="矩形 145"/>
          <p:cNvSpPr>
            <a:spLocks noChangeAspect="1"/>
          </p:cNvSpPr>
          <p:nvPr/>
        </p:nvSpPr>
        <p:spPr>
          <a:xfrm>
            <a:off x="0" y="6527409"/>
            <a:ext cx="3626069" cy="330591"/>
          </a:xfrm>
          <a:prstGeom prst="rect">
            <a:avLst/>
          </a:prstGeom>
          <a:solidFill>
            <a:srgbClr val="FDC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现有成果</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30" name="文本框 129"/>
          <p:cNvSpPr txBox="1"/>
          <p:nvPr/>
        </p:nvSpPr>
        <p:spPr>
          <a:xfrm>
            <a:off x="393895" y="1162413"/>
            <a:ext cx="4100830" cy="521970"/>
          </a:xfrm>
          <a:prstGeom prst="rect">
            <a:avLst/>
          </a:prstGeom>
          <a:noFill/>
        </p:spPr>
        <p:txBody>
          <a:bodyPr wrap="square" rtlCol="0" anchor="t">
            <a:spAutoFit/>
          </a:bodyPr>
          <a:lstStyle/>
          <a:p>
            <a:pPr indent="0" algn="l">
              <a:buFont typeface="Arial" panose="020B0604020202020204" pitchFamily="34" charset="0"/>
              <a:buNone/>
            </a:pPr>
            <a:r>
              <a:rPr lang="zh-CN" altLang="en-US" sz="2800" dirty="0"/>
              <a:t>已发表省级期刊论文一篇</a:t>
            </a:r>
            <a:endParaRPr lang="en-US" altLang="zh-CN" sz="2800" dirty="0"/>
          </a:p>
        </p:txBody>
      </p:sp>
      <p:sp>
        <p:nvSpPr>
          <p:cNvPr id="131" name="文本框 130"/>
          <p:cNvSpPr txBox="1"/>
          <p:nvPr/>
        </p:nvSpPr>
        <p:spPr>
          <a:xfrm>
            <a:off x="393609" y="1799863"/>
            <a:ext cx="5330825" cy="645160"/>
          </a:xfrm>
          <a:prstGeom prst="rect">
            <a:avLst/>
          </a:prstGeom>
          <a:noFill/>
        </p:spPr>
        <p:txBody>
          <a:bodyPr wrap="square" rtlCol="0" anchor="t">
            <a:spAutoFit/>
          </a:bodyPr>
          <a:lstStyle/>
          <a:p>
            <a:r>
              <a:rPr dirty="0" err="1">
                <a:latin typeface="Times New Roman" panose="02020603050405020304" pitchFamily="18" charset="0"/>
              </a:rPr>
              <a:t>付康为,刘德靖,孙玲,施佺</a:t>
            </a:r>
            <a:r>
              <a:rPr dirty="0">
                <a:latin typeface="Times New Roman" panose="02020603050405020304" pitchFamily="18" charset="0"/>
              </a:rPr>
              <a:t>. 支持IPv4与IPv6双协议栈的Web服务器设计[J]. 中国教育网络,2017,(Z1):85-87. </a:t>
            </a:r>
            <a:endParaRPr dirty="0">
              <a:latin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774815" y="991235"/>
            <a:ext cx="4283075" cy="5637530"/>
          </a:xfrm>
          <a:prstGeom prst="rect">
            <a:avLst/>
          </a:prstGeom>
        </p:spPr>
      </p:pic>
      <p:pic>
        <p:nvPicPr>
          <p:cNvPr id="4" name="图片 3" descr="JYWL2017Z1[1]"/>
          <p:cNvPicPr>
            <a:picLocks noChangeAspect="1"/>
          </p:cNvPicPr>
          <p:nvPr/>
        </p:nvPicPr>
        <p:blipFill>
          <a:blip r:embed="rId2"/>
          <a:stretch>
            <a:fillRect/>
          </a:stretch>
        </p:blipFill>
        <p:spPr>
          <a:xfrm>
            <a:off x="1506220" y="2451100"/>
            <a:ext cx="3028950" cy="3855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4117693" y="2900333"/>
            <a:ext cx="3890694"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汇报完毕，谢谢</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38155" y="4307991"/>
            <a:ext cx="5926001" cy="922020"/>
          </a:xfrm>
          <a:prstGeom prst="rect">
            <a:avLst/>
          </a:prstGeom>
          <a:noFill/>
        </p:spPr>
        <p:txBody>
          <a:bodyPr wrap="square" rtlCol="0">
            <a:spAutoFit/>
          </a:bodyPr>
          <a:lstStyle/>
          <a:p>
            <a:r>
              <a:rPr lang="en-US" altLang="zh-CN" sz="3600" b="1" dirty="0">
                <a:solidFill>
                  <a:schemeClr val="accent3">
                    <a:lumMod val="75000"/>
                  </a:schemeClr>
                </a:solidFill>
                <a:latin typeface="微软雅黑" panose="020B0503020204020204" pitchFamily="34" charset="-122"/>
                <a:ea typeface="微软雅黑" panose="020B0503020204020204" pitchFamily="34" charset="-122"/>
              </a:rPr>
              <a:t>1</a:t>
            </a:r>
            <a:r>
              <a:rPr lang="zh-CN" altLang="en-US" sz="3600" b="1" dirty="0">
                <a:solidFill>
                  <a:schemeClr val="accent3">
                    <a:lumMod val="75000"/>
                  </a:schemeClr>
                </a:solidFill>
                <a:latin typeface="微软雅黑" panose="020B0503020204020204" pitchFamily="34" charset="-122"/>
                <a:ea typeface="微软雅黑" panose="020B0503020204020204" pitchFamily="34" charset="-122"/>
              </a:rPr>
              <a:t>、项目背景</a:t>
            </a:r>
            <a:endParaRPr lang="zh-CN" altLang="en-US" sz="3600" b="1" dirty="0">
              <a:solidFill>
                <a:schemeClr val="accent3">
                  <a:lumMod val="75000"/>
                </a:schemeClr>
              </a:solidFill>
              <a:latin typeface="微软雅黑" panose="020B0503020204020204" pitchFamily="34" charset="-122"/>
              <a:ea typeface="微软雅黑" panose="020B0503020204020204" pitchFamily="34" charset="-122"/>
            </a:endParaRPr>
          </a:p>
          <a:p>
            <a:endParaRPr lang="en-US" altLang="zh-CN" b="1" dirty="0">
              <a:solidFill>
                <a:srgbClr val="3F4253"/>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3996" y="5032172"/>
            <a:ext cx="291547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pitchFamily="34" charset="-122"/>
                <a:ea typeface="微软雅黑" panose="020B0503020204020204" pitchFamily="34" charset="-122"/>
              </a:rPr>
              <a:t>项目背景</a:t>
            </a:r>
            <a:endParaRPr lang="zh-CN" altLang="en-US" sz="3200" b="1" dirty="0">
              <a:solidFill>
                <a:schemeClr val="accent3">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86120" y="1166485"/>
            <a:ext cx="8870026" cy="1938020"/>
          </a:xfrm>
          <a:prstGeom prst="rect">
            <a:avLst/>
          </a:prstGeom>
        </p:spPr>
        <p:txBody>
          <a:bodyPr wrap="square">
            <a:spAutoFit/>
          </a:bodyPr>
          <a:lstStyle/>
          <a:p>
            <a:r>
              <a:rPr lang="en-US" altLang="zh-CN" sz="2400" b="1" dirty="0">
                <a:latin typeface="Times New Roman" panose="02020603050405020304" pitchFamily="18" charset="0"/>
                <a:ea typeface="微软雅黑" panose="020B0503020204020204" pitchFamily="34" charset="-122"/>
                <a:sym typeface="+mn-ea"/>
              </a:rPr>
              <a:t>        </a:t>
            </a:r>
            <a:r>
              <a:rPr lang="zh-CN" altLang="en-US" sz="2400" b="1" dirty="0">
                <a:latin typeface="Times New Roman" panose="02020603050405020304" pitchFamily="18" charset="0"/>
                <a:ea typeface="微软雅黑" panose="020B0503020204020204" pitchFamily="34" charset="-122"/>
                <a:sym typeface="+mn-ea"/>
              </a:rPr>
              <a:t>项目背景</a:t>
            </a:r>
            <a:r>
              <a:rPr lang="zh-CN" altLang="en-US" sz="2400" b="1" dirty="0" smtClean="0">
                <a:latin typeface="Times New Roman" panose="02020603050405020304" pitchFamily="18" charset="0"/>
                <a:ea typeface="微软雅黑" panose="020B0503020204020204" pitchFamily="34" charset="-122"/>
                <a:sym typeface="+mn-ea"/>
              </a:rPr>
              <a:t>：</a:t>
            </a:r>
            <a:r>
              <a:rPr lang="zh-CN" altLang="zh-CN" sz="2400" dirty="0" smtClean="0">
                <a:latin typeface="Times New Roman" panose="02020603050405020304" pitchFamily="18" charset="0"/>
                <a:ea typeface="微软雅黑" panose="020B0503020204020204" pitchFamily="34" charset="-122"/>
              </a:rPr>
              <a:t>为</a:t>
            </a:r>
            <a:r>
              <a:rPr lang="zh-CN" altLang="zh-CN" sz="2400" dirty="0">
                <a:latin typeface="Times New Roman" panose="02020603050405020304" pitchFamily="18" charset="0"/>
                <a:ea typeface="微软雅黑" panose="020B0503020204020204" pitchFamily="34" charset="-122"/>
              </a:rPr>
              <a:t>了使现有农业大棚智能监控系统中大量传感器网络节点以最小成本从</a:t>
            </a:r>
            <a:r>
              <a:rPr lang="en-US" altLang="zh-CN" sz="2400" dirty="0">
                <a:latin typeface="Times New Roman" panose="02020603050405020304" pitchFamily="18" charset="0"/>
                <a:ea typeface="微软雅黑" panose="020B0503020204020204" pitchFamily="34" charset="-122"/>
              </a:rPr>
              <a:t>IPv4</a:t>
            </a:r>
            <a:r>
              <a:rPr lang="zh-CN" altLang="zh-CN" sz="2400" dirty="0">
                <a:latin typeface="Times New Roman" panose="02020603050405020304" pitchFamily="18" charset="0"/>
                <a:ea typeface="微软雅黑" panose="020B0503020204020204" pitchFamily="34" charset="-122"/>
              </a:rPr>
              <a:t>过渡到</a:t>
            </a:r>
            <a:r>
              <a:rPr lang="en-US" altLang="zh-CN" sz="2400" dirty="0">
                <a:latin typeface="Times New Roman" panose="02020603050405020304" pitchFamily="18" charset="0"/>
                <a:ea typeface="微软雅黑" panose="020B0503020204020204" pitchFamily="34" charset="-122"/>
              </a:rPr>
              <a:t>IPv6</a:t>
            </a:r>
            <a:r>
              <a:rPr lang="zh-CN" altLang="zh-CN" sz="2400" dirty="0">
                <a:latin typeface="Times New Roman" panose="02020603050405020304" pitchFamily="18" charset="0"/>
                <a:ea typeface="微软雅黑" panose="020B0503020204020204" pitchFamily="34" charset="-122"/>
              </a:rPr>
              <a:t>，</a:t>
            </a:r>
            <a:r>
              <a:rPr lang="zh-CN" altLang="zh-CN" sz="2400" dirty="0" smtClean="0">
                <a:latin typeface="Times New Roman" panose="02020603050405020304" pitchFamily="18" charset="0"/>
                <a:ea typeface="微软雅黑" panose="020B0503020204020204" pitchFamily="34" charset="-122"/>
              </a:rPr>
              <a:t>本</a:t>
            </a:r>
            <a:r>
              <a:rPr lang="zh-CN" altLang="en-US" sz="2400" dirty="0">
                <a:latin typeface="Times New Roman" panose="02020603050405020304" pitchFamily="18" charset="0"/>
                <a:ea typeface="微软雅黑" panose="020B0503020204020204" pitchFamily="34" charset="-122"/>
              </a:rPr>
              <a:t>项目</a:t>
            </a:r>
            <a:r>
              <a:rPr lang="zh-CN" altLang="zh-CN" sz="2400" dirty="0" smtClean="0">
                <a:latin typeface="Times New Roman" panose="02020603050405020304" pitchFamily="18" charset="0"/>
                <a:ea typeface="微软雅黑" panose="020B0503020204020204" pitchFamily="34" charset="-122"/>
              </a:rPr>
              <a:t>提</a:t>
            </a:r>
            <a:r>
              <a:rPr lang="zh-CN" altLang="zh-CN" sz="2400" dirty="0">
                <a:latin typeface="Times New Roman" panose="02020603050405020304" pitchFamily="18" charset="0"/>
                <a:ea typeface="微软雅黑" panose="020B0503020204020204" pitchFamily="34" charset="-122"/>
              </a:rPr>
              <a:t>出了一种改进的农业物联网架构设计，并依据</a:t>
            </a:r>
            <a:r>
              <a:rPr lang="en-US" altLang="zh-CN" sz="2400" dirty="0">
                <a:latin typeface="Times New Roman" panose="02020603050405020304" pitchFamily="18" charset="0"/>
                <a:ea typeface="微软雅黑" panose="020B0503020204020204" pitchFamily="34" charset="-122"/>
              </a:rPr>
              <a:t>6LowPAN</a:t>
            </a:r>
            <a:r>
              <a:rPr lang="zh-CN" altLang="zh-CN" sz="2400" dirty="0">
                <a:latin typeface="Times New Roman" panose="02020603050405020304" pitchFamily="18" charset="0"/>
                <a:ea typeface="微软雅黑" panose="020B0503020204020204" pitchFamily="34" charset="-122"/>
              </a:rPr>
              <a:t>协议实现了将</a:t>
            </a:r>
            <a:r>
              <a:rPr lang="en-US" altLang="zh-CN" sz="2400" dirty="0">
                <a:latin typeface="Times New Roman" panose="02020603050405020304" pitchFamily="18" charset="0"/>
                <a:ea typeface="微软雅黑" panose="020B0503020204020204" pitchFamily="34" charset="-122"/>
              </a:rPr>
              <a:t>IPv6</a:t>
            </a:r>
            <a:r>
              <a:rPr lang="zh-CN" altLang="zh-CN" sz="2400" dirty="0">
                <a:latin typeface="Times New Roman" panose="02020603050405020304" pitchFamily="18" charset="0"/>
                <a:ea typeface="微软雅黑" panose="020B0503020204020204" pitchFamily="34" charset="-122"/>
              </a:rPr>
              <a:t>协议引入到无线传感器网络中，实现了</a:t>
            </a:r>
            <a:r>
              <a:rPr lang="en-US" altLang="zh-CN" sz="2400" dirty="0">
                <a:latin typeface="Times New Roman" panose="02020603050405020304" pitchFamily="18" charset="0"/>
                <a:ea typeface="微软雅黑" panose="020B0503020204020204" pitchFamily="34" charset="-122"/>
              </a:rPr>
              <a:t>IP</a:t>
            </a:r>
            <a:r>
              <a:rPr lang="zh-CN" altLang="zh-CN" sz="2400" dirty="0">
                <a:latin typeface="Times New Roman" panose="02020603050405020304" pitchFamily="18" charset="0"/>
                <a:ea typeface="微软雅黑" panose="020B0503020204020204" pitchFamily="34" charset="-122"/>
              </a:rPr>
              <a:t>技术和无线传感器网络技术的结合。</a:t>
            </a:r>
            <a:endParaRPr lang="zh-CN" altLang="en-US" sz="2400" dirty="0">
              <a:latin typeface="Times New Roman" panose="02020603050405020304" pitchFamily="18" charset="0"/>
              <a:ea typeface="微软雅黑" panose="020B0503020204020204" pitchFamily="34" charset="-122"/>
            </a:endParaRPr>
          </a:p>
        </p:txBody>
      </p:sp>
      <p:pic>
        <p:nvPicPr>
          <p:cNvPr id="28676" name="图片 1"/>
          <p:cNvPicPr>
            <a:picLocks noChangeAspect="1"/>
          </p:cNvPicPr>
          <p:nvPr/>
        </p:nvPicPr>
        <p:blipFill>
          <a:blip r:embed="rId1"/>
          <a:stretch>
            <a:fillRect/>
          </a:stretch>
        </p:blipFill>
        <p:spPr>
          <a:xfrm>
            <a:off x="2355850" y="3430270"/>
            <a:ext cx="3820795" cy="2868930"/>
          </a:xfrm>
          <a:prstGeom prst="rect">
            <a:avLst/>
          </a:prstGeom>
          <a:noFill/>
          <a:ln w="9525">
            <a:noFill/>
          </a:ln>
        </p:spPr>
      </p:pic>
      <p:pic>
        <p:nvPicPr>
          <p:cNvPr id="28677" name="图片 2"/>
          <p:cNvPicPr>
            <a:picLocks noChangeAspect="1"/>
          </p:cNvPicPr>
          <p:nvPr/>
        </p:nvPicPr>
        <p:blipFill>
          <a:blip r:embed="rId2"/>
          <a:stretch>
            <a:fillRect/>
          </a:stretch>
        </p:blipFill>
        <p:spPr>
          <a:xfrm>
            <a:off x="7309485" y="3565525"/>
            <a:ext cx="3101975" cy="27336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645160"/>
          </a:xfrm>
          <a:prstGeom prst="rect">
            <a:avLst/>
          </a:prstGeom>
          <a:noFill/>
        </p:spPr>
        <p:txBody>
          <a:bodyPr wrap="square" rtlCol="0">
            <a:spAutoFit/>
          </a:bodyPr>
          <a:lstStyle/>
          <a:p>
            <a:r>
              <a:rPr lang="zh-CN" altLang="en-US" sz="3600" b="1" dirty="0">
                <a:solidFill>
                  <a:schemeClr val="accent3">
                    <a:lumMod val="75000"/>
                  </a:schemeClr>
                </a:solidFill>
                <a:latin typeface="微软雅黑" panose="020B0503020204020204" pitchFamily="34" charset="-122"/>
                <a:ea typeface="微软雅黑" panose="020B0503020204020204" pitchFamily="34" charset="-122"/>
                <a:sym typeface="+mn-ea"/>
              </a:rPr>
              <a:t>项目背景</a:t>
            </a:r>
            <a:endParaRPr lang="zh-CN" altLang="en-US" sz="3200" b="1" dirty="0">
              <a:solidFill>
                <a:schemeClr val="accent3">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Chevron 36"/>
          <p:cNvSpPr/>
          <p:nvPr/>
        </p:nvSpPr>
        <p:spPr bwMode="auto">
          <a:xfrm>
            <a:off x="2108097" y="2324126"/>
            <a:ext cx="1624013" cy="619125"/>
          </a:xfrm>
          <a:prstGeom prst="chevron">
            <a:avLst>
              <a:gd name="adj" fmla="val 27026"/>
            </a:avLst>
          </a:prstGeom>
          <a:solidFill>
            <a:schemeClr val="accent1">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lIns="68580" tIns="34290" rIns="68580" bIns="3429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rPr>
              <a:t>数据采集</a:t>
            </a:r>
            <a:endParaRPr kumimoji="0" lang="zh-CN" altLang="en-US" sz="21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endParaRPr>
          </a:p>
        </p:txBody>
      </p:sp>
      <p:sp>
        <p:nvSpPr>
          <p:cNvPr id="123" name="Chevron 37"/>
          <p:cNvSpPr/>
          <p:nvPr/>
        </p:nvSpPr>
        <p:spPr bwMode="auto">
          <a:xfrm>
            <a:off x="2081110" y="3182144"/>
            <a:ext cx="1677988" cy="671513"/>
          </a:xfrm>
          <a:prstGeom prst="chevron">
            <a:avLst>
              <a:gd name="adj" fmla="val 27026"/>
            </a:avLst>
          </a:prstGeom>
          <a:solidFill>
            <a:schemeClr val="accent1">
              <a:lumMod val="40000"/>
              <a:lumOff val="60000"/>
            </a:schemeClr>
          </a:solidFill>
        </p:spPr>
        <p:style>
          <a:lnRef idx="3">
            <a:schemeClr val="lt1"/>
          </a:lnRef>
          <a:fillRef idx="1">
            <a:schemeClr val="accent4"/>
          </a:fillRef>
          <a:effectRef idx="1">
            <a:schemeClr val="accent4"/>
          </a:effectRef>
          <a:fontRef idx="minor">
            <a:schemeClr val="lt1"/>
          </a:fontRef>
        </p:style>
        <p:txBody>
          <a:bodyPr lIns="68580" tIns="34290" rIns="68580" bIns="3429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rPr>
              <a:t>数据存储</a:t>
            </a:r>
            <a:endParaRPr kumimoji="0" lang="zh-CN" altLang="en-US" sz="21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endParaRPr>
          </a:p>
        </p:txBody>
      </p:sp>
      <p:sp>
        <p:nvSpPr>
          <p:cNvPr id="124" name="Chevron 36"/>
          <p:cNvSpPr/>
          <p:nvPr/>
        </p:nvSpPr>
        <p:spPr bwMode="auto">
          <a:xfrm>
            <a:off x="2108097" y="4054337"/>
            <a:ext cx="1624013" cy="627063"/>
          </a:xfrm>
          <a:prstGeom prst="chevron">
            <a:avLst>
              <a:gd name="adj" fmla="val 27026"/>
            </a:avLst>
          </a:prstGeom>
          <a:solidFill>
            <a:schemeClr val="accent1">
              <a:lumMod val="40000"/>
              <a:lumOff val="60000"/>
            </a:schemeClr>
          </a:solidFill>
        </p:spPr>
        <p:style>
          <a:lnRef idx="1">
            <a:schemeClr val="accent4"/>
          </a:lnRef>
          <a:fillRef idx="3">
            <a:schemeClr val="accent4"/>
          </a:fillRef>
          <a:effectRef idx="2">
            <a:schemeClr val="accent4"/>
          </a:effectRef>
          <a:fontRef idx="minor">
            <a:schemeClr val="lt1"/>
          </a:fontRef>
        </p:style>
        <p:txBody>
          <a:bodyPr lIns="68580" tIns="34290" rIns="68580" bIns="3429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rPr>
              <a:t>数据展示</a:t>
            </a:r>
            <a:endParaRPr kumimoji="0" lang="zh-CN" altLang="en-US" sz="21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ea"/>
            </a:endParaRPr>
          </a:p>
        </p:txBody>
      </p:sp>
      <p:sp>
        <p:nvSpPr>
          <p:cNvPr id="125" name="Chevron 36"/>
          <p:cNvSpPr/>
          <p:nvPr/>
        </p:nvSpPr>
        <p:spPr bwMode="auto">
          <a:xfrm>
            <a:off x="2108097" y="4882080"/>
            <a:ext cx="1757363" cy="661988"/>
          </a:xfrm>
          <a:prstGeom prst="chevron">
            <a:avLst>
              <a:gd name="adj" fmla="val 27026"/>
            </a:avLst>
          </a:prstGeom>
          <a:solidFill>
            <a:schemeClr val="accent1">
              <a:lumMod val="40000"/>
              <a:lumOff val="60000"/>
            </a:schemeClr>
          </a:solidFill>
        </p:spPr>
        <p:style>
          <a:lnRef idx="1">
            <a:schemeClr val="accent4"/>
          </a:lnRef>
          <a:fillRef idx="3">
            <a:schemeClr val="accent4"/>
          </a:fillRef>
          <a:effectRef idx="2">
            <a:schemeClr val="accent4"/>
          </a:effectRef>
          <a:fontRef idx="minor">
            <a:schemeClr val="lt1"/>
          </a:fontRef>
        </p:style>
        <p:txBody>
          <a:bodyPr lIns="68580" tIns="34290" rIns="68580" bIns="3429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rPr>
              <a:t>管理功能</a:t>
            </a:r>
            <a:endParaRPr kumimoji="0" lang="zh-CN" altLang="en-US" sz="21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endParaRPr>
          </a:p>
        </p:txBody>
      </p:sp>
      <p:sp>
        <p:nvSpPr>
          <p:cNvPr id="126" name="TextBox 29"/>
          <p:cNvSpPr txBox="1"/>
          <p:nvPr/>
        </p:nvSpPr>
        <p:spPr>
          <a:xfrm>
            <a:off x="4182016" y="2157120"/>
            <a:ext cx="5207000" cy="953135"/>
          </a:xfrm>
          <a:prstGeom prst="rect">
            <a:avLst/>
          </a:prstGeom>
        </p:spPr>
        <p:style>
          <a:lnRef idx="1">
            <a:schemeClr val="accent6"/>
          </a:lnRef>
          <a:fillRef idx="2">
            <a:schemeClr val="accent6"/>
          </a:fillRef>
          <a:effectRef idx="1">
            <a:schemeClr val="accent6"/>
          </a:effectRef>
          <a:fontRef idx="minor">
            <a:schemeClr val="dk1"/>
          </a:fontRef>
        </p:style>
        <p:txBody>
          <a:bodyPr wrap="square" lIns="27000" rIns="27000" anchor="t">
            <a:spAutoFit/>
          </a:bodyPr>
          <a:lstStyle/>
          <a:p>
            <a:pPr marL="171450" indent="-171450">
              <a:lnSpc>
                <a:spcPct val="140000"/>
              </a:lnSpc>
              <a:buFont typeface="Wingdings" panose="05000000000000000000" pitchFamily="2" charset="2"/>
              <a:buChar char="l"/>
            </a:pPr>
            <a:r>
              <a:rPr lang="zh-CN" altLang="zh-CN" sz="2000" dirty="0">
                <a:solidFill>
                  <a:schemeClr val="tx1"/>
                </a:solidFill>
                <a:latin typeface="Times New Roman" panose="02020603050405020304" pitchFamily="18" charset="0"/>
                <a:ea typeface="楷体" panose="02010609060101010101" pitchFamily="49" charset="-122"/>
              </a:rPr>
              <a:t>采集大棚内的各个传感器节点实时数据，通过</a:t>
            </a:r>
            <a:r>
              <a:rPr lang="en-US" altLang="zh-CN" sz="2000" dirty="0">
                <a:solidFill>
                  <a:schemeClr val="tx1"/>
                </a:solidFill>
                <a:latin typeface="Times New Roman" panose="02020603050405020304" pitchFamily="18" charset="0"/>
                <a:ea typeface="楷体" panose="02010609060101010101" pitchFamily="49" charset="-122"/>
              </a:rPr>
              <a:t>IPv6</a:t>
            </a:r>
            <a:r>
              <a:rPr lang="zh-CN" altLang="en-US" sz="2000" dirty="0">
                <a:solidFill>
                  <a:schemeClr val="tx1"/>
                </a:solidFill>
                <a:latin typeface="Times New Roman" panose="02020603050405020304" pitchFamily="18" charset="0"/>
                <a:ea typeface="楷体" panose="02010609060101010101" pitchFamily="49" charset="-122"/>
              </a:rPr>
              <a:t>网络传输至上位机</a:t>
            </a:r>
            <a:endParaRPr lang="zh-CN" altLang="en-US" sz="2000" dirty="0">
              <a:solidFill>
                <a:schemeClr val="tx1"/>
              </a:solidFill>
              <a:latin typeface="Times New Roman" panose="02020603050405020304" pitchFamily="18" charset="0"/>
              <a:ea typeface="楷体" panose="02010609060101010101" pitchFamily="49" charset="-122"/>
            </a:endParaRPr>
          </a:p>
        </p:txBody>
      </p:sp>
      <p:sp>
        <p:nvSpPr>
          <p:cNvPr id="127" name="TextBox 29"/>
          <p:cNvSpPr txBox="1"/>
          <p:nvPr/>
        </p:nvSpPr>
        <p:spPr>
          <a:xfrm>
            <a:off x="4182651" y="3231858"/>
            <a:ext cx="5206365" cy="706755"/>
          </a:xfrm>
          <a:prstGeom prst="rect">
            <a:avLst/>
          </a:prstGeom>
        </p:spPr>
        <p:style>
          <a:lnRef idx="1">
            <a:schemeClr val="accent6"/>
          </a:lnRef>
          <a:fillRef idx="2">
            <a:schemeClr val="accent6"/>
          </a:fillRef>
          <a:effectRef idx="1">
            <a:schemeClr val="accent6"/>
          </a:effectRef>
          <a:fontRef idx="minor">
            <a:schemeClr val="dk1"/>
          </a:fontRef>
        </p:style>
        <p:txBody>
          <a:bodyPr wrap="square" lIns="27000" rIns="27000" anchor="t">
            <a:spAutoFit/>
          </a:bodyPr>
          <a:lstStyle/>
          <a:p>
            <a:pPr marL="342900" indent="-342900" eaLnBrk="0" hangingPunct="0">
              <a:buFont typeface="Wingdings" panose="05000000000000000000" pitchFamily="2" charset="2"/>
              <a:buChar char="l"/>
            </a:pPr>
            <a:r>
              <a:rPr lang="zh-CN" altLang="en-US" sz="2000" dirty="0">
                <a:solidFill>
                  <a:schemeClr val="tx1"/>
                </a:solidFill>
                <a:latin typeface="楷体" panose="02010609060101010101" pitchFamily="49" charset="-122"/>
                <a:ea typeface="楷体" panose="02010609060101010101" pitchFamily="49" charset="-122"/>
              </a:rPr>
              <a:t>对每个节点采集到的数据存入数据库</a:t>
            </a:r>
            <a:endParaRPr lang="zh-CN" altLang="en-US" sz="2000" dirty="0">
              <a:solidFill>
                <a:schemeClr val="tx1"/>
              </a:solidFill>
              <a:latin typeface="楷体" panose="02010609060101010101" pitchFamily="49" charset="-122"/>
              <a:ea typeface="楷体" panose="02010609060101010101" pitchFamily="49" charset="-122"/>
            </a:endParaRPr>
          </a:p>
          <a:p>
            <a:pPr marL="342900" indent="-342900" eaLnBrk="0" hangingPunct="0">
              <a:buFont typeface="Wingdings" panose="05000000000000000000" pitchFamily="2" charset="2"/>
              <a:buChar char="l"/>
            </a:pPr>
            <a:r>
              <a:rPr lang="zh-CN" altLang="en-US" sz="2000" dirty="0">
                <a:solidFill>
                  <a:schemeClr val="tx1"/>
                </a:solidFill>
                <a:latin typeface="楷体" panose="02010609060101010101" pitchFamily="49" charset="-122"/>
                <a:ea typeface="楷体" panose="02010609060101010101" pitchFamily="49" charset="-122"/>
              </a:rPr>
              <a:t>用户、大棚信息等信息进行存储</a:t>
            </a:r>
            <a:endParaRPr lang="en-US" altLang="zh-CN" sz="2000" dirty="0">
              <a:solidFill>
                <a:schemeClr val="tx1"/>
              </a:solidFill>
              <a:latin typeface="楷体" panose="02010609060101010101" pitchFamily="49" charset="-122"/>
              <a:ea typeface="楷体" panose="02010609060101010101" pitchFamily="49" charset="-122"/>
            </a:endParaRPr>
          </a:p>
        </p:txBody>
      </p:sp>
      <p:sp>
        <p:nvSpPr>
          <p:cNvPr id="128" name="TextBox 29"/>
          <p:cNvSpPr txBox="1"/>
          <p:nvPr/>
        </p:nvSpPr>
        <p:spPr>
          <a:xfrm>
            <a:off x="4182015" y="4128315"/>
            <a:ext cx="5206365" cy="553085"/>
          </a:xfrm>
          <a:prstGeom prst="rect">
            <a:avLst/>
          </a:prstGeom>
        </p:spPr>
        <p:style>
          <a:lnRef idx="1">
            <a:schemeClr val="accent6"/>
          </a:lnRef>
          <a:fillRef idx="2">
            <a:schemeClr val="accent6"/>
          </a:fillRef>
          <a:effectRef idx="1">
            <a:schemeClr val="accent6"/>
          </a:effectRef>
          <a:fontRef idx="minor">
            <a:schemeClr val="dk1"/>
          </a:fontRef>
        </p:style>
        <p:txBody>
          <a:bodyPr wrap="square" lIns="27000" rIns="27000" anchor="t">
            <a:spAutoFit/>
          </a:bodyPr>
          <a:lstStyle/>
          <a:p>
            <a:pPr marL="342900" indent="-342900">
              <a:lnSpc>
                <a:spcPct val="150000"/>
              </a:lnSpc>
              <a:buFont typeface="Wingdings" panose="05000000000000000000" pitchFamily="2" charset="2"/>
              <a:buChar char="l"/>
            </a:pPr>
            <a:r>
              <a:rPr lang="zh-CN" altLang="en-US" sz="2000" dirty="0">
                <a:solidFill>
                  <a:schemeClr val="tx1"/>
                </a:solidFill>
                <a:latin typeface="楷体" panose="02010609060101010101" pitchFamily="49" charset="-122"/>
                <a:ea typeface="楷体" panose="02010609060101010101" pitchFamily="49" charset="-122"/>
              </a:rPr>
              <a:t>用折线图展示数据变化</a:t>
            </a:r>
            <a:endParaRPr lang="zh-CN" altLang="en-US" sz="2000" dirty="0">
              <a:solidFill>
                <a:schemeClr val="tx1"/>
              </a:solidFill>
              <a:latin typeface="楷体" panose="02010609060101010101" pitchFamily="49" charset="-122"/>
              <a:ea typeface="楷体" panose="02010609060101010101" pitchFamily="49" charset="-122"/>
            </a:endParaRPr>
          </a:p>
        </p:txBody>
      </p:sp>
      <p:sp>
        <p:nvSpPr>
          <p:cNvPr id="129" name="TextBox 29"/>
          <p:cNvSpPr txBox="1"/>
          <p:nvPr/>
        </p:nvSpPr>
        <p:spPr>
          <a:xfrm>
            <a:off x="4182016" y="4930982"/>
            <a:ext cx="5206365" cy="553085"/>
          </a:xfrm>
          <a:prstGeom prst="rect">
            <a:avLst/>
          </a:prstGeom>
        </p:spPr>
        <p:style>
          <a:lnRef idx="1">
            <a:schemeClr val="accent6"/>
          </a:lnRef>
          <a:fillRef idx="2">
            <a:schemeClr val="accent6"/>
          </a:fillRef>
          <a:effectRef idx="1">
            <a:schemeClr val="accent6"/>
          </a:effectRef>
          <a:fontRef idx="minor">
            <a:schemeClr val="dk1"/>
          </a:fontRef>
        </p:style>
        <p:txBody>
          <a:bodyPr wrap="square" lIns="27000" rIns="27000" anchor="t">
            <a:spAutoFit/>
          </a:bodyPr>
          <a:lstStyle/>
          <a:p>
            <a:pPr marL="171450" indent="-171450">
              <a:lnSpc>
                <a:spcPct val="150000"/>
              </a:lnSpc>
              <a:buFont typeface="Wingdings" panose="05000000000000000000" pitchFamily="2" charset="2"/>
              <a:buChar char="l"/>
            </a:pPr>
            <a:r>
              <a:rPr lang="zh-CN" altLang="en-US" sz="2000" dirty="0">
                <a:solidFill>
                  <a:schemeClr val="tx1"/>
                </a:solidFill>
                <a:latin typeface="楷体" panose="02010609060101010101" pitchFamily="49" charset="-122"/>
                <a:ea typeface="楷体" panose="02010609060101010101" pitchFamily="49" charset="-122"/>
              </a:rPr>
              <a:t>管理用户、大棚信息等信息</a:t>
            </a:r>
            <a:endParaRPr lang="zh-CN" altLang="en-US" sz="2000" dirty="0">
              <a:solidFill>
                <a:schemeClr val="tx1"/>
              </a:solidFill>
              <a:latin typeface="楷体" panose="02010609060101010101" pitchFamily="49" charset="-122"/>
              <a:ea typeface="楷体" panose="02010609060101010101" pitchFamily="49" charset="-122"/>
            </a:endParaRPr>
          </a:p>
        </p:txBody>
      </p:sp>
      <p:sp>
        <p:nvSpPr>
          <p:cNvPr id="130" name="TextBox 50"/>
          <p:cNvSpPr txBox="1"/>
          <p:nvPr/>
        </p:nvSpPr>
        <p:spPr>
          <a:xfrm>
            <a:off x="3633824" y="1009600"/>
            <a:ext cx="3246458" cy="460375"/>
          </a:xfrm>
          <a:prstGeom prst="rect">
            <a:avLst/>
          </a:prstGeom>
          <a:noFill/>
        </p:spPr>
        <p:txBody>
          <a:bodyPr wrap="square" rtlCol="0">
            <a:spAutoFit/>
          </a:bodyPr>
          <a:lstStyle/>
          <a:p>
            <a:pPr algn="ctr"/>
            <a:r>
              <a:rPr sz="2400" dirty="0" err="1" smtClean="0">
                <a:latin typeface="微软雅黑" panose="020B0503020204020204" pitchFamily="34" charset="-122"/>
                <a:ea typeface="微软雅黑" panose="020B0503020204020204" pitchFamily="34" charset="-122"/>
              </a:rPr>
              <a:t>系统总体设计</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645160"/>
          </a:xfrm>
          <a:prstGeom prst="rect">
            <a:avLst/>
          </a:prstGeom>
          <a:noFill/>
        </p:spPr>
        <p:txBody>
          <a:bodyPr wrap="square" rtlCol="0">
            <a:spAutoFit/>
          </a:bodyPr>
          <a:lstStyle/>
          <a:p>
            <a:r>
              <a:rPr lang="zh-CN" altLang="en-US" sz="3600" b="1" dirty="0">
                <a:solidFill>
                  <a:schemeClr val="accent3">
                    <a:lumMod val="75000"/>
                  </a:schemeClr>
                </a:solidFill>
                <a:latin typeface="微软雅黑" panose="020B0503020204020204" pitchFamily="34" charset="-122"/>
                <a:ea typeface="微软雅黑" panose="020B0503020204020204" pitchFamily="34" charset="-122"/>
                <a:sym typeface="+mn-ea"/>
              </a:rPr>
              <a:t>项目背景</a:t>
            </a:r>
            <a:endParaRPr lang="zh-CN" altLang="en-US" sz="3200" b="1" dirty="0">
              <a:solidFill>
                <a:schemeClr val="accent3">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TextBox 50"/>
          <p:cNvSpPr txBox="1"/>
          <p:nvPr/>
        </p:nvSpPr>
        <p:spPr>
          <a:xfrm>
            <a:off x="4358359" y="1051510"/>
            <a:ext cx="3246458" cy="460375"/>
          </a:xfrm>
          <a:prstGeom prst="rect">
            <a:avLst/>
          </a:prstGeom>
          <a:noFill/>
        </p:spPr>
        <p:txBody>
          <a:bodyPr wrap="square" rtlCol="0">
            <a:spAutoFit/>
          </a:bodyPr>
          <a:lstStyle/>
          <a:p>
            <a:pPr algn="ctr"/>
            <a:r>
              <a:rPr sz="2400" dirty="0" err="1" smtClean="0">
                <a:latin typeface="微软雅黑" panose="020B0503020204020204" pitchFamily="34" charset="-122"/>
                <a:ea typeface="微软雅黑" panose="020B0503020204020204" pitchFamily="34" charset="-122"/>
              </a:rPr>
              <a:t>系统架构设计</a:t>
            </a:r>
            <a:endParaRPr sz="2400" dirty="0" err="1" smtClean="0">
              <a:latin typeface="微软雅黑" panose="020B0503020204020204" pitchFamily="34" charset="-122"/>
              <a:ea typeface="微软雅黑" panose="020B0503020204020204" pitchFamily="34" charset="-122"/>
            </a:endParaRPr>
          </a:p>
        </p:txBody>
      </p:sp>
      <p:pic>
        <p:nvPicPr>
          <p:cNvPr id="6" name="图片 6" descr="新建 Microsoft Visio 绘图"/>
          <p:cNvPicPr>
            <a:picLocks noChangeAspect="1"/>
          </p:cNvPicPr>
          <p:nvPr/>
        </p:nvPicPr>
        <p:blipFill>
          <a:blip r:embed="rId1"/>
          <a:stretch>
            <a:fillRect/>
          </a:stretch>
        </p:blipFill>
        <p:spPr>
          <a:xfrm>
            <a:off x="1727200" y="2006600"/>
            <a:ext cx="8660130" cy="2646045"/>
          </a:xfrm>
          <a:prstGeom prst="rect">
            <a:avLst/>
          </a:prstGeom>
        </p:spPr>
      </p:pic>
      <p:sp>
        <p:nvSpPr>
          <p:cNvPr id="28" name="TextBox 50"/>
          <p:cNvSpPr txBox="1"/>
          <p:nvPr/>
        </p:nvSpPr>
        <p:spPr>
          <a:xfrm>
            <a:off x="1990090" y="4752340"/>
            <a:ext cx="1351280" cy="398780"/>
          </a:xfrm>
          <a:prstGeom prst="rect">
            <a:avLst/>
          </a:prstGeom>
          <a:noFill/>
        </p:spPr>
        <p:txBody>
          <a:bodyPr wrap="square" rtlCol="0">
            <a:spAutoFit/>
          </a:bodyPr>
          <a:p>
            <a:pPr algn="ctr"/>
            <a:r>
              <a:rPr lang="zh-CN" sz="2000" b="1" dirty="0" smtClean="0">
                <a:solidFill>
                  <a:schemeClr val="tx1"/>
                </a:solidFill>
              </a:rPr>
              <a:t>采集节点</a:t>
            </a:r>
            <a:endParaRPr lang="zh-CN" sz="2000" b="1" dirty="0" smtClean="0">
              <a:solidFill>
                <a:schemeClr val="tx1"/>
              </a:solidFill>
            </a:endParaRPr>
          </a:p>
        </p:txBody>
      </p:sp>
      <p:sp>
        <p:nvSpPr>
          <p:cNvPr id="13" name="文本框 12"/>
          <p:cNvSpPr txBox="1"/>
          <p:nvPr/>
        </p:nvSpPr>
        <p:spPr bwMode="auto">
          <a:xfrm>
            <a:off x="4445635" y="5159375"/>
            <a:ext cx="3983990" cy="460375"/>
          </a:xfrm>
          <a:prstGeom prst="rect">
            <a:avLst/>
          </a:prstGeom>
          <a:noFill/>
        </p:spPr>
        <p:txBody>
          <a:bodyPr wrap="square">
            <a:spAutoFit/>
          </a:bodyPr>
          <a:p>
            <a:pPr marR="0" algn="ctr" defTabSz="685800" rtl="0">
              <a:buClrTx/>
              <a:buSzTx/>
              <a:buFontTx/>
              <a:buNone/>
              <a:defRPr/>
            </a:pPr>
            <a:r>
              <a:rPr kumimoji="0" lang="zh-CN" altLang="en-US" sz="2400" kern="1200" cap="none" spc="0" normalizeH="0" baseline="0" noProof="0">
                <a:solidFill>
                  <a:srgbClr val="00B050"/>
                </a:solidFill>
                <a:latin typeface="Times New Roman" panose="02020603050405020304" pitchFamily="18" charset="0"/>
                <a:ea typeface="楷体" panose="02010609060101010101" pitchFamily="49" charset="-122"/>
                <a:cs typeface="+mn-cs"/>
              </a:rPr>
              <a:t>该架构基于</a:t>
            </a:r>
            <a:r>
              <a:rPr kumimoji="0" lang="en-US" altLang="zh-CN" sz="2400" kern="1200" cap="none" spc="0" normalizeH="0" baseline="0" noProof="0">
                <a:solidFill>
                  <a:srgbClr val="00B050"/>
                </a:solidFill>
                <a:latin typeface="Times New Roman" panose="02020603050405020304" pitchFamily="18" charset="0"/>
                <a:ea typeface="楷体" panose="02010609060101010101" pitchFamily="49" charset="-122"/>
                <a:cs typeface="+mn-cs"/>
              </a:rPr>
              <a:t>COAP</a:t>
            </a:r>
            <a:r>
              <a:rPr kumimoji="0" lang="zh-CN" altLang="en-US" sz="2400" kern="1200" cap="none" spc="0" normalizeH="0" baseline="0" noProof="0">
                <a:solidFill>
                  <a:srgbClr val="00B050"/>
                </a:solidFill>
                <a:latin typeface="Times New Roman" panose="02020603050405020304" pitchFamily="18" charset="0"/>
                <a:ea typeface="楷体" panose="02010609060101010101" pitchFamily="49" charset="-122"/>
                <a:cs typeface="+mn-cs"/>
              </a:rPr>
              <a:t>协议</a:t>
            </a:r>
            <a:endParaRPr kumimoji="0" lang="zh-CN" altLang="en-US" sz="2400" kern="1200" cap="none" spc="0" normalizeH="0" baseline="0" noProof="0">
              <a:solidFill>
                <a:srgbClr val="00B050"/>
              </a:solidFill>
              <a:latin typeface="Times New Roman" panose="02020603050405020304" pitchFamily="18" charset="0"/>
              <a:ea typeface="楷体" panose="020106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38155" y="4307991"/>
            <a:ext cx="5926001" cy="922020"/>
          </a:xfrm>
          <a:prstGeom prst="rect">
            <a:avLst/>
          </a:prstGeom>
          <a:noFill/>
        </p:spPr>
        <p:txBody>
          <a:bodyPr wrap="square" rtlCol="0">
            <a:spAutoFit/>
          </a:bodyPr>
          <a:lstStyle/>
          <a:p>
            <a:r>
              <a:rPr lang="en-US" altLang="zh-CN" sz="3600" b="1" dirty="0">
                <a:solidFill>
                  <a:schemeClr val="accent3">
                    <a:lumMod val="75000"/>
                  </a:schemeClr>
                </a:solidFill>
                <a:latin typeface="微软雅黑" panose="020B0503020204020204" pitchFamily="34" charset="-122"/>
                <a:ea typeface="微软雅黑" panose="020B0503020204020204" pitchFamily="34" charset="-122"/>
              </a:rPr>
              <a:t>2</a:t>
            </a:r>
            <a:r>
              <a:rPr lang="zh-CN" altLang="en-US" sz="3600" b="1" dirty="0">
                <a:solidFill>
                  <a:schemeClr val="accent3">
                    <a:lumMod val="75000"/>
                  </a:schemeClr>
                </a:solidFill>
                <a:latin typeface="微软雅黑" panose="020B0503020204020204" pitchFamily="34" charset="-122"/>
                <a:ea typeface="微软雅黑" panose="020B0503020204020204" pitchFamily="34" charset="-122"/>
              </a:rPr>
              <a:t>、实施方案</a:t>
            </a:r>
            <a:endParaRPr lang="en-US" altLang="zh-CN" sz="3600" b="1" dirty="0">
              <a:solidFill>
                <a:schemeClr val="accent3">
                  <a:lumMod val="75000"/>
                </a:schemeClr>
              </a:solidFill>
              <a:latin typeface="微软雅黑" panose="020B0503020204020204" pitchFamily="34" charset="-122"/>
              <a:ea typeface="微软雅黑" panose="020B0503020204020204" pitchFamily="34" charset="-122"/>
            </a:endParaRPr>
          </a:p>
          <a:p>
            <a:endParaRPr lang="en-US" altLang="zh-CN" b="1" dirty="0">
              <a:solidFill>
                <a:srgbClr val="3F4253"/>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3996" y="5032172"/>
            <a:ext cx="291547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r>
              <a:rPr lang="zh-CN" altLang="en-US" sz="3200" b="1" dirty="0">
                <a:solidFill>
                  <a:schemeClr val="accent3">
                    <a:lumMod val="75000"/>
                  </a:schemeClr>
                </a:solidFill>
                <a:latin typeface="微软雅黑" panose="020B0503020204020204" pitchFamily="34" charset="-122"/>
                <a:ea typeface="微软雅黑" panose="020B0503020204020204" pitchFamily="34" charset="-122"/>
              </a:rPr>
              <a:t>实施方案</a:t>
            </a:r>
            <a:endParaRPr lang="zh-CN" altLang="en-US" sz="3200" b="1" dirty="0">
              <a:solidFill>
                <a:schemeClr val="accent3">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606550" y="1536700"/>
            <a:ext cx="7851140" cy="3784600"/>
          </a:xfrm>
          <a:prstGeom prst="rect">
            <a:avLst/>
          </a:prstGeom>
        </p:spPr>
        <p:txBody>
          <a:bodyPr wrap="square">
            <a:spAutoFit/>
          </a:bodyPr>
          <a:lstStyle/>
          <a:p>
            <a:pPr marL="342900" lvl="0" indent="-342900" eaLnBrk="0" hangingPunct="0">
              <a:lnSpc>
                <a:spcPct val="150000"/>
              </a:lnSpc>
              <a:buFont typeface="Arial" panose="020B0604020202020204" pitchFamily="34" charset="0"/>
              <a:buChar char="•"/>
            </a:pPr>
            <a:r>
              <a:rPr lang="zh-CN" altLang="en-US" sz="2400" dirty="0">
                <a:solidFill>
                  <a:prstClr val="black"/>
                </a:solidFill>
                <a:latin typeface="Times New Roman" panose="02020603050405020304" pitchFamily="18" charset="0"/>
                <a:ea typeface="华康少女文字W5(P)" pitchFamily="82" charset="-122"/>
              </a:rPr>
              <a:t>硬件设计分为边界路由器设计和采集节点设计。</a:t>
            </a:r>
            <a:endParaRPr lang="zh-CN" altLang="en-US" sz="2400" dirty="0">
              <a:solidFill>
                <a:prstClr val="black"/>
              </a:solidFill>
              <a:latin typeface="Times New Roman" panose="02020603050405020304" pitchFamily="18" charset="0"/>
              <a:ea typeface="华康少女文字W5(P)" pitchFamily="82" charset="-122"/>
            </a:endParaRPr>
          </a:p>
          <a:p>
            <a:pPr marL="342900" lvl="0" indent="-342900" eaLnBrk="0" hangingPunct="0">
              <a:lnSpc>
                <a:spcPct val="150000"/>
              </a:lnSpc>
              <a:buFont typeface="Arial" panose="020B0604020202020204" pitchFamily="34" charset="0"/>
              <a:buChar char="•"/>
            </a:pPr>
            <a:endParaRPr lang="zh-CN" altLang="en-US" sz="2000" dirty="0">
              <a:solidFill>
                <a:prstClr val="black"/>
              </a:solidFill>
              <a:latin typeface="Times New Roman" panose="02020603050405020304" pitchFamily="18" charset="0"/>
              <a:ea typeface="华康少女文字W5(P)" pitchFamily="82" charset="-122"/>
            </a:endParaRPr>
          </a:p>
          <a:p>
            <a:pPr marL="342900" lvl="0" indent="-342900" eaLnBrk="0" hangingPunct="0">
              <a:lnSpc>
                <a:spcPct val="150000"/>
              </a:lnSpc>
              <a:buFont typeface="Arial" panose="020B0604020202020204" pitchFamily="34" charset="0"/>
              <a:buChar char="•"/>
            </a:pPr>
            <a:r>
              <a:rPr lang="zh-CN" altLang="en-US" sz="2400" dirty="0">
                <a:solidFill>
                  <a:prstClr val="black"/>
                </a:solidFill>
                <a:latin typeface="Times New Roman" panose="02020603050405020304" pitchFamily="18" charset="0"/>
                <a:ea typeface="华康少女文字W5(P)" pitchFamily="82" charset="-122"/>
              </a:rPr>
              <a:t>边界路由器的作用是实现无线传感器网络的数据包和</a:t>
            </a:r>
            <a:r>
              <a:rPr lang="en-US" altLang="zh-CN" sz="2400" dirty="0">
                <a:solidFill>
                  <a:prstClr val="black"/>
                </a:solidFill>
                <a:latin typeface="Times New Roman" panose="02020603050405020304" pitchFamily="18" charset="0"/>
                <a:ea typeface="华康少女文字W5(P)" pitchFamily="82" charset="-122"/>
              </a:rPr>
              <a:t>IP</a:t>
            </a:r>
            <a:r>
              <a:rPr lang="zh-CN" altLang="en-US" sz="2400" dirty="0">
                <a:solidFill>
                  <a:prstClr val="black"/>
                </a:solidFill>
                <a:latin typeface="Times New Roman" panose="02020603050405020304" pitchFamily="18" charset="0"/>
                <a:ea typeface="华康少女文字W5(P)" pitchFamily="82" charset="-122"/>
              </a:rPr>
              <a:t>数据包之间的相互转换。</a:t>
            </a:r>
            <a:endParaRPr lang="zh-CN" altLang="en-US" sz="2400" dirty="0">
              <a:solidFill>
                <a:prstClr val="black"/>
              </a:solidFill>
              <a:latin typeface="Times New Roman" panose="02020603050405020304" pitchFamily="18" charset="0"/>
              <a:ea typeface="华康少女文字W5(P)" pitchFamily="82" charset="-122"/>
            </a:endParaRPr>
          </a:p>
          <a:p>
            <a:pPr marL="342900" lvl="0" indent="-342900" eaLnBrk="0" hangingPunct="0">
              <a:lnSpc>
                <a:spcPct val="150000"/>
              </a:lnSpc>
              <a:buFont typeface="Arial" panose="020B0604020202020204" pitchFamily="34" charset="0"/>
              <a:buChar char="•"/>
            </a:pPr>
            <a:endParaRPr lang="zh-CN" altLang="en-US" sz="2000" dirty="0">
              <a:solidFill>
                <a:prstClr val="black"/>
              </a:solidFill>
              <a:latin typeface="Times New Roman" panose="02020603050405020304" pitchFamily="18" charset="0"/>
              <a:ea typeface="华康少女文字W5(P)" pitchFamily="82" charset="-122"/>
            </a:endParaRPr>
          </a:p>
          <a:p>
            <a:pPr marL="342900" lvl="0" indent="-342900" eaLnBrk="0" hangingPunct="0">
              <a:lnSpc>
                <a:spcPct val="150000"/>
              </a:lnSpc>
              <a:buFont typeface="Arial" panose="020B0604020202020204" pitchFamily="34" charset="0"/>
              <a:buChar char="•"/>
            </a:pPr>
            <a:r>
              <a:rPr lang="zh-CN" altLang="en-US" sz="2400" dirty="0">
                <a:solidFill>
                  <a:prstClr val="black"/>
                </a:solidFill>
                <a:latin typeface="Times New Roman" panose="02020603050405020304" pitchFamily="18" charset="0"/>
                <a:ea typeface="华康少女文字W5(P)" pitchFamily="82" charset="-122"/>
              </a:rPr>
              <a:t>采集节点的作用是采集大棚内温度、光照等环境参数，并通过无线传感器网络将数据传输至边界路由器。</a:t>
            </a:r>
            <a:endParaRPr lang="zh-CN" altLang="en-US" sz="2400" dirty="0">
              <a:solidFill>
                <a:prstClr val="black"/>
              </a:solidFill>
              <a:latin typeface="Times New Roman" panose="02020603050405020304" pitchFamily="18" charset="0"/>
              <a:ea typeface="华康少女文字W5(P)" pitchFamily="8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1" name="文本框 60"/>
          <p:cNvSpPr txBox="1"/>
          <p:nvPr/>
        </p:nvSpPr>
        <p:spPr>
          <a:xfrm>
            <a:off x="519545" y="243881"/>
            <a:ext cx="449695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rPr>
              <a:t>实施方案</a:t>
            </a:r>
            <a:endParaRPr kumimoji="0" lang="zh-CN" altLang="en-US" sz="3200" b="1" i="0" u="none" strike="noStrike" kern="1200" cap="none" spc="0" normalizeH="0" baseline="0" noProof="0" dirty="0">
              <a:ln>
                <a:noFill/>
              </a:ln>
              <a:solidFill>
                <a:srgbClr val="349EEB">
                  <a:lumMod val="75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连接符 61"/>
          <p:cNvCxnSpPr/>
          <p:nvPr/>
        </p:nvCxnSpPr>
        <p:spPr>
          <a:xfrm>
            <a:off x="519545" y="900532"/>
            <a:ext cx="65670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0" y="322494"/>
            <a:ext cx="393895" cy="45922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22" name="矩形 54"/>
          <p:cNvSpPr/>
          <p:nvPr/>
        </p:nvSpPr>
        <p:spPr>
          <a:xfrm>
            <a:off x="1226820" y="1623060"/>
            <a:ext cx="8619490" cy="3322955"/>
          </a:xfrm>
          <a:prstGeom prst="rect">
            <a:avLst/>
          </a:prstGeom>
          <a:noFill/>
          <a:ln w="9525">
            <a:noFill/>
          </a:ln>
        </p:spPr>
        <p:txBody>
          <a:bodyPr wrap="square" anchor="t">
            <a:spAutoFit/>
          </a:bodyPr>
          <a:lstStyle/>
          <a:p>
            <a:pPr marL="342900" indent="-342900" eaLnBrk="0" hangingPunct="0">
              <a:lnSpc>
                <a:spcPct val="150000"/>
              </a:lnSpc>
              <a:buFont typeface="Arial" panose="020B0604020202020204" pitchFamily="34" charset="0"/>
              <a:buChar char="•"/>
            </a:pPr>
            <a:r>
              <a:rPr lang="zh-CN" sz="2400" dirty="0">
                <a:solidFill>
                  <a:schemeClr val="tx1"/>
                </a:solidFill>
                <a:latin typeface="Times New Roman" panose="02020603050405020304" pitchFamily="18" charset="0"/>
                <a:ea typeface="华康少女文字W5(P)" pitchFamily="82" charset="-122"/>
              </a:rPr>
              <a:t>采集节点</a:t>
            </a:r>
            <a:r>
              <a:rPr sz="2400" dirty="0">
                <a:solidFill>
                  <a:schemeClr val="tx1"/>
                </a:solidFill>
                <a:latin typeface="Times New Roman" panose="02020603050405020304" pitchFamily="18" charset="0"/>
                <a:ea typeface="华康少女文字W5(P)" pitchFamily="82" charset="-122"/>
              </a:rPr>
              <a:t>移植</a:t>
            </a:r>
            <a:r>
              <a:rPr lang="en-US" sz="2400" dirty="0">
                <a:solidFill>
                  <a:schemeClr val="tx1"/>
                </a:solidFill>
                <a:latin typeface="Times New Roman" panose="02020603050405020304" pitchFamily="18" charset="0"/>
                <a:ea typeface="华康少女文字W5(P)" pitchFamily="82" charset="-122"/>
              </a:rPr>
              <a:t>C</a:t>
            </a:r>
            <a:r>
              <a:rPr sz="2400" dirty="0">
                <a:solidFill>
                  <a:schemeClr val="tx1"/>
                </a:solidFill>
                <a:latin typeface="Times New Roman" panose="02020603050405020304" pitchFamily="18" charset="0"/>
                <a:ea typeface="华康少女文字W5(P)" pitchFamily="82" charset="-122"/>
              </a:rPr>
              <a:t>ontiki嵌入式操作系统，并移植IPv6网络协议栈uip6，以实现无线传感器网络。同时还移植了COAP协议，实现可靠传输。</a:t>
            </a:r>
            <a:endParaRPr sz="2400" dirty="0">
              <a:solidFill>
                <a:schemeClr val="tx1"/>
              </a:solidFill>
              <a:latin typeface="Times New Roman" panose="02020603050405020304" pitchFamily="18" charset="0"/>
              <a:ea typeface="华康少女文字W5(P)" pitchFamily="82" charset="-122"/>
            </a:endParaRPr>
          </a:p>
          <a:p>
            <a:pPr marL="342900" indent="-342900" eaLnBrk="0" hangingPunct="0">
              <a:lnSpc>
                <a:spcPct val="150000"/>
              </a:lnSpc>
              <a:buFont typeface="Arial" panose="020B0604020202020204" pitchFamily="34" charset="0"/>
              <a:buChar char="•"/>
            </a:pPr>
            <a:endParaRPr lang="zh-CN" altLang="en-US" sz="2000" dirty="0">
              <a:solidFill>
                <a:schemeClr val="tx1"/>
              </a:solidFill>
              <a:latin typeface="Times New Roman" panose="02020603050405020304" pitchFamily="18" charset="0"/>
              <a:ea typeface="华康少女文字W5(P)" pitchFamily="82" charset="-122"/>
            </a:endParaRPr>
          </a:p>
          <a:p>
            <a:pPr marL="342900" indent="-342900" eaLnBrk="0" hangingPunct="0">
              <a:lnSpc>
                <a:spcPct val="150000"/>
              </a:lnSpc>
              <a:buFont typeface="Arial" panose="020B0604020202020204" pitchFamily="34" charset="0"/>
              <a:buChar char="•"/>
            </a:pPr>
            <a:r>
              <a:rPr lang="zh-CN" altLang="en-US" sz="2400" dirty="0">
                <a:solidFill>
                  <a:schemeClr val="tx1"/>
                </a:solidFill>
                <a:latin typeface="Times New Roman" panose="02020603050405020304" pitchFamily="18" charset="0"/>
                <a:ea typeface="华康少女文字W5(P)" pitchFamily="82" charset="-122"/>
              </a:rPr>
              <a:t>边界路由器</a:t>
            </a:r>
            <a:r>
              <a:rPr sz="2400" dirty="0">
                <a:solidFill>
                  <a:schemeClr val="tx1"/>
                </a:solidFill>
                <a:latin typeface="Times New Roman" panose="02020603050405020304" pitchFamily="18" charset="0"/>
                <a:ea typeface="华康少女文字W5(P)" pitchFamily="82" charset="-122"/>
              </a:rPr>
              <a:t>移植嵌入式</a:t>
            </a:r>
            <a:r>
              <a:rPr lang="en-US" sz="2400" dirty="0">
                <a:solidFill>
                  <a:schemeClr val="tx1"/>
                </a:solidFill>
                <a:latin typeface="Times New Roman" panose="02020603050405020304" pitchFamily="18" charset="0"/>
                <a:ea typeface="华康少女文字W5(P)" pitchFamily="82" charset="-122"/>
              </a:rPr>
              <a:t>L</a:t>
            </a:r>
            <a:r>
              <a:rPr sz="2400" dirty="0">
                <a:solidFill>
                  <a:schemeClr val="tx1"/>
                </a:solidFill>
                <a:latin typeface="Times New Roman" panose="02020603050405020304" pitchFamily="18" charset="0"/>
                <a:ea typeface="华康少女文字W5(P)" pitchFamily="82" charset="-122"/>
              </a:rPr>
              <a:t>inux的openWRT操作系统</a:t>
            </a:r>
            <a:r>
              <a:rPr lang="zh-CN" sz="2400" dirty="0">
                <a:solidFill>
                  <a:schemeClr val="tx1"/>
                </a:solidFill>
                <a:latin typeface="Times New Roman" panose="02020603050405020304" pitchFamily="18" charset="0"/>
                <a:ea typeface="华康少女文字W5(P)" pitchFamily="82" charset="-122"/>
              </a:rPr>
              <a:t>，实现基于无线传感器网络的数据包转化为IP数据包进行联网通信。</a:t>
            </a:r>
            <a:endParaRPr lang="zh-CN" altLang="en-US" sz="2400" dirty="0">
              <a:solidFill>
                <a:schemeClr val="tx1"/>
              </a:solidFill>
              <a:latin typeface="Times New Roman" panose="02020603050405020304" pitchFamily="18" charset="0"/>
              <a:ea typeface="华康少女文字W5(P)" pitchFamily="8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8_Office 主题">
  <a:themeElements>
    <a:clrScheme name="赛尔网络">
      <a:dk1>
        <a:sysClr val="windowText" lastClr="000000"/>
      </a:dk1>
      <a:lt1>
        <a:sysClr val="window" lastClr="FFFFFF"/>
      </a:lt1>
      <a:dk2>
        <a:srgbClr val="44546A"/>
      </a:dk2>
      <a:lt2>
        <a:srgbClr val="E7E6E6"/>
      </a:lt2>
      <a:accent1>
        <a:srgbClr val="00436D"/>
      </a:accent1>
      <a:accent2>
        <a:srgbClr val="00436D"/>
      </a:accent2>
      <a:accent3>
        <a:srgbClr val="349EEB"/>
      </a:accent3>
      <a:accent4>
        <a:srgbClr val="044B75"/>
      </a:accent4>
      <a:accent5>
        <a:srgbClr val="F8C128"/>
      </a:accent5>
      <a:accent6>
        <a:srgbClr val="D2DF4C"/>
      </a:accent6>
      <a:hlink>
        <a:srgbClr val="E36926"/>
      </a:hlink>
      <a:folHlink>
        <a:srgbClr val="954F72"/>
      </a:folHlink>
    </a:clrScheme>
    <a:fontScheme name="微软雅黑">
      <a:majorFont>
        <a:latin typeface="Calibri "/>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1449</Words>
  <Application>WPS 演示</Application>
  <PresentationFormat>宽屏</PresentationFormat>
  <Paragraphs>183</Paragraphs>
  <Slides>21</Slides>
  <Notes>14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21</vt:i4>
      </vt:variant>
    </vt:vector>
  </HeadingPairs>
  <TitlesOfParts>
    <vt:vector size="34" baseType="lpstr">
      <vt:lpstr>Arial</vt:lpstr>
      <vt:lpstr>宋体</vt:lpstr>
      <vt:lpstr>Wingdings</vt:lpstr>
      <vt:lpstr>微软雅黑</vt:lpstr>
      <vt:lpstr>Times New Roman</vt:lpstr>
      <vt:lpstr>楷体</vt:lpstr>
      <vt:lpstr>华康少女文字W5(P)</vt:lpstr>
      <vt:lpstr>Calibri</vt:lpstr>
      <vt:lpstr>Roboto</vt:lpstr>
      <vt:lpstr>Verdana Pro Semibold</vt:lpstr>
      <vt:lpstr>Arial Unicode MS</vt:lpstr>
      <vt:lpstr>8_Office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15262</cp:lastModifiedBy>
  <cp:revision>240</cp:revision>
  <dcterms:created xsi:type="dcterms:W3CDTF">2016-05-21T04:04:00Z</dcterms:created>
  <dcterms:modified xsi:type="dcterms:W3CDTF">2019-05-06T12:20:37Z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y fmtid="{D5CDD505-2E9C-101B-9397-08002B2CF9AE}" pid="3" name="KSORubyTemplateID">
    <vt:lpwstr>2</vt:lpwstr>
  </property>
</Properties>
</file>